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s/slide29.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31.xml" ContentType="application/vnd.openxmlformats-officedocument.presentationml.slide+xml"/>
  <Override PartName="/ppt/slides/slide1.xml" ContentType="application/vnd.openxmlformats-officedocument.presentationml.slide+xml"/>
  <Override PartName="/ppt/slides/slide32.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679" r:id="rId2"/>
    <p:sldId id="677" r:id="rId3"/>
    <p:sldId id="564" r:id="rId4"/>
    <p:sldId id="644" r:id="rId5"/>
    <p:sldId id="645" r:id="rId6"/>
    <p:sldId id="646" r:id="rId7"/>
    <p:sldId id="533" r:id="rId8"/>
    <p:sldId id="647" r:id="rId9"/>
    <p:sldId id="648" r:id="rId10"/>
    <p:sldId id="649" r:id="rId11"/>
    <p:sldId id="650" r:id="rId12"/>
    <p:sldId id="651" r:id="rId13"/>
    <p:sldId id="652" r:id="rId14"/>
    <p:sldId id="653" r:id="rId15"/>
    <p:sldId id="532" r:id="rId16"/>
    <p:sldId id="556" r:id="rId17"/>
    <p:sldId id="557" r:id="rId18"/>
    <p:sldId id="563" r:id="rId19"/>
    <p:sldId id="655" r:id="rId20"/>
    <p:sldId id="654" r:id="rId21"/>
    <p:sldId id="656" r:id="rId22"/>
    <p:sldId id="657" r:id="rId23"/>
    <p:sldId id="658" r:id="rId24"/>
    <p:sldId id="659" r:id="rId25"/>
    <p:sldId id="541" r:id="rId26"/>
    <p:sldId id="534" r:id="rId27"/>
    <p:sldId id="535" r:id="rId28"/>
    <p:sldId id="536" r:id="rId29"/>
    <p:sldId id="660" r:id="rId30"/>
    <p:sldId id="681" r:id="rId31"/>
    <p:sldId id="682" r:id="rId32"/>
    <p:sldId id="680" r:id="rId33"/>
    <p:sldId id="661" r:id="rId34"/>
    <p:sldId id="662" r:id="rId35"/>
  </p:sldIdLst>
  <p:sldSz cx="9144000" cy="6858000" type="screen4x3"/>
  <p:notesSz cx="6858000" cy="9144000"/>
  <p:defaultTextStyle>
    <a:defPPr>
      <a:defRPr lang="it-IT"/>
    </a:defPPr>
    <a:lvl1pPr algn="l" rtl="0" fontAlgn="base">
      <a:spcBef>
        <a:spcPct val="0"/>
      </a:spcBef>
      <a:spcAft>
        <a:spcPct val="0"/>
      </a:spcAft>
      <a:defRPr sz="2400" kern="1200">
        <a:solidFill>
          <a:schemeClr val="tx1"/>
        </a:solidFill>
        <a:latin typeface="Comic Sans MS" pitchFamily="66" charset="0"/>
        <a:ea typeface="+mn-ea"/>
        <a:cs typeface="+mn-cs"/>
      </a:defRPr>
    </a:lvl1pPr>
    <a:lvl2pPr marL="457200" algn="l" rtl="0" fontAlgn="base">
      <a:spcBef>
        <a:spcPct val="0"/>
      </a:spcBef>
      <a:spcAft>
        <a:spcPct val="0"/>
      </a:spcAft>
      <a:defRPr sz="2400" kern="1200">
        <a:solidFill>
          <a:schemeClr val="tx1"/>
        </a:solidFill>
        <a:latin typeface="Comic Sans MS" pitchFamily="66" charset="0"/>
        <a:ea typeface="+mn-ea"/>
        <a:cs typeface="+mn-cs"/>
      </a:defRPr>
    </a:lvl2pPr>
    <a:lvl3pPr marL="914400" algn="l" rtl="0" fontAlgn="base">
      <a:spcBef>
        <a:spcPct val="0"/>
      </a:spcBef>
      <a:spcAft>
        <a:spcPct val="0"/>
      </a:spcAft>
      <a:defRPr sz="2400" kern="1200">
        <a:solidFill>
          <a:schemeClr val="tx1"/>
        </a:solidFill>
        <a:latin typeface="Comic Sans MS" pitchFamily="66" charset="0"/>
        <a:ea typeface="+mn-ea"/>
        <a:cs typeface="+mn-cs"/>
      </a:defRPr>
    </a:lvl3pPr>
    <a:lvl4pPr marL="1371600" algn="l" rtl="0" fontAlgn="base">
      <a:spcBef>
        <a:spcPct val="0"/>
      </a:spcBef>
      <a:spcAft>
        <a:spcPct val="0"/>
      </a:spcAft>
      <a:defRPr sz="2400" kern="1200">
        <a:solidFill>
          <a:schemeClr val="tx1"/>
        </a:solidFill>
        <a:latin typeface="Comic Sans MS" pitchFamily="66" charset="0"/>
        <a:ea typeface="+mn-ea"/>
        <a:cs typeface="+mn-cs"/>
      </a:defRPr>
    </a:lvl4pPr>
    <a:lvl5pPr marL="1828800" algn="l" rtl="0" fontAlgn="base">
      <a:spcBef>
        <a:spcPct val="0"/>
      </a:spcBef>
      <a:spcAft>
        <a:spcPct val="0"/>
      </a:spcAft>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FBFDFF"/>
    <a:srgbClr val="CCECFF"/>
    <a:srgbClr val="A7DBFF"/>
    <a:srgbClr val="99CCFF"/>
    <a:srgbClr val="CC0066"/>
    <a:srgbClr val="003300"/>
    <a:srgbClr val="8FE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8" autoAdjust="0"/>
    <p:restoredTop sz="94624" autoAdjust="0"/>
  </p:normalViewPr>
  <p:slideViewPr>
    <p:cSldViewPr>
      <p:cViewPr varScale="1">
        <p:scale>
          <a:sx n="69" d="100"/>
          <a:sy n="69" d="100"/>
        </p:scale>
        <p:origin x="1410" y="7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7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it-IT"/>
          </a:p>
        </p:txBody>
      </p:sp>
      <p:sp>
        <p:nvSpPr>
          <p:cNvPr id="13926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it-IT"/>
          </a:p>
        </p:txBody>
      </p:sp>
      <p:sp>
        <p:nvSpPr>
          <p:cNvPr id="13926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it-IT"/>
          </a:p>
        </p:txBody>
      </p:sp>
      <p:sp>
        <p:nvSpPr>
          <p:cNvPr id="13926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5BED7F25-C514-4B00-8554-38C113975C2D}" type="slidenum">
              <a:rPr lang="it-IT"/>
              <a:pPr>
                <a:defRPr/>
              </a:pPr>
              <a:t>‹#›</a:t>
            </a:fld>
            <a:endParaRPr lang="it-IT"/>
          </a:p>
        </p:txBody>
      </p:sp>
    </p:spTree>
    <p:extLst>
      <p:ext uri="{BB962C8B-B14F-4D97-AF65-F5344CB8AC3E}">
        <p14:creationId xmlns:p14="http://schemas.microsoft.com/office/powerpoint/2010/main" val="31253668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it-IT"/>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it-IT"/>
          </a:p>
        </p:txBody>
      </p:sp>
      <p:sp>
        <p:nvSpPr>
          <p:cNvPr id="1044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it-IT" noProof="0" smtClean="0"/>
              <a:t>Fare clic per modificare gli stili del testo dello schema</a:t>
            </a:r>
          </a:p>
          <a:p>
            <a:pPr lvl="1"/>
            <a:r>
              <a:rPr lang="it-IT" noProof="0" smtClean="0"/>
              <a:t>Secondo livello</a:t>
            </a:r>
          </a:p>
          <a:p>
            <a:pPr lvl="2"/>
            <a:r>
              <a:rPr lang="it-IT" noProof="0" smtClean="0"/>
              <a:t>Terzo livello</a:t>
            </a:r>
          </a:p>
          <a:p>
            <a:pPr lvl="3"/>
            <a:r>
              <a:rPr lang="it-IT" noProof="0" smtClean="0"/>
              <a:t>Quarto livello</a:t>
            </a:r>
          </a:p>
          <a:p>
            <a:pPr lvl="4"/>
            <a:r>
              <a:rPr lang="it-IT" noProof="0" smtClean="0"/>
              <a:t>Quinto livello</a:t>
            </a:r>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it-IT"/>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337750A-8F91-4E7E-893B-046483706FFB}" type="slidenum">
              <a:rPr lang="it-IT"/>
              <a:pPr>
                <a:defRPr/>
              </a:pPr>
              <a:t>‹#›</a:t>
            </a:fld>
            <a:endParaRPr lang="it-IT"/>
          </a:p>
        </p:txBody>
      </p:sp>
    </p:spTree>
    <p:extLst>
      <p:ext uri="{BB962C8B-B14F-4D97-AF65-F5344CB8AC3E}">
        <p14:creationId xmlns:p14="http://schemas.microsoft.com/office/powerpoint/2010/main" val="8522690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D7C91519-AA0A-4464-B648-8E31A370ACD7}" type="slidenum">
              <a:rPr lang="it-IT" smtClean="0"/>
              <a:pPr/>
              <a:t>15</a:t>
            </a:fld>
            <a:endParaRPr lang="it-IT"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685800" y="4343400"/>
            <a:ext cx="5486400" cy="4114800"/>
          </a:xfrm>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38539DCD-7E0E-485B-B21E-B99194C66DB5}" type="slidenum">
              <a:rPr lang="it-IT" smtClean="0"/>
              <a:pPr/>
              <a:t>17</a:t>
            </a:fld>
            <a:endParaRPr lang="it-IT"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685800" y="4343400"/>
            <a:ext cx="5486400" cy="4114800"/>
          </a:xfrm>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smtClean="0"/>
              <a:t>Fare clic per modificare lo stile del sottotitolo dello schema</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01045203-5A62-4BE7-90A8-4C47A69DFE5B}" type="slidenum">
              <a:rPr lang="it-IT"/>
              <a:pPr>
                <a:defRPr/>
              </a:pPr>
              <a:t>‹#›</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963FD6B0-E2AB-4DAD-8DA3-41894E314A9E}" type="slidenum">
              <a:rPr lang="it-IT"/>
              <a:pPr>
                <a:defRPr/>
              </a:pPr>
              <a:t>‹#›</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15100" y="609600"/>
            <a:ext cx="1943100" cy="5486400"/>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685800" y="609600"/>
            <a:ext cx="5676900" cy="5486400"/>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0B8F0560-C967-4641-915A-B4537DA9052F}" type="slidenum">
              <a:rPr lang="it-IT"/>
              <a:pPr>
                <a:defRPr/>
              </a:pPr>
              <a:t>‹#›</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4E49736F-BC3B-461A-BFF6-C8291DEA3FC3}" type="slidenum">
              <a:rPr lang="it-IT"/>
              <a:pPr>
                <a:defRPr/>
              </a:pPr>
              <a:t>‹#›</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F2F2E8C1-44AC-4636-BC8E-159A6D3F651A}" type="slidenum">
              <a:rPr lang="it-IT"/>
              <a:pPr>
                <a:defRPr/>
              </a:pPr>
              <a:t>‹#›</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73D059CE-A20F-4E17-82C3-DDF9218BE520}" type="slidenum">
              <a:rPr lang="it-IT"/>
              <a:pPr>
                <a:defRPr/>
              </a:pPr>
              <a:t>‹#›</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Rectangle 4"/>
          <p:cNvSpPr>
            <a:spLocks noGrp="1" noChangeArrowheads="1"/>
          </p:cNvSpPr>
          <p:nvPr>
            <p:ph type="dt" sz="half" idx="10"/>
          </p:nvPr>
        </p:nvSpPr>
        <p:spPr>
          <a:ln/>
        </p:spPr>
        <p:txBody>
          <a:bodyPr/>
          <a:lstStyle>
            <a:lvl1pPr>
              <a:defRPr/>
            </a:lvl1pPr>
          </a:lstStyle>
          <a:p>
            <a:pPr>
              <a:defRPr/>
            </a:pPr>
            <a:endParaRPr lang="it-IT"/>
          </a:p>
        </p:txBody>
      </p:sp>
      <p:sp>
        <p:nvSpPr>
          <p:cNvPr id="8" name="Rectangle 5"/>
          <p:cNvSpPr>
            <a:spLocks noGrp="1" noChangeArrowheads="1"/>
          </p:cNvSpPr>
          <p:nvPr>
            <p:ph type="ftr" sz="quarter" idx="11"/>
          </p:nvPr>
        </p:nvSpPr>
        <p:spPr>
          <a:ln/>
        </p:spPr>
        <p:txBody>
          <a:bodyPr/>
          <a:lstStyle>
            <a:lvl1pPr>
              <a:defRPr/>
            </a:lvl1pPr>
          </a:lstStyle>
          <a:p>
            <a:pPr>
              <a:defRPr/>
            </a:pPr>
            <a:endParaRPr lang="it-IT"/>
          </a:p>
        </p:txBody>
      </p:sp>
      <p:sp>
        <p:nvSpPr>
          <p:cNvPr id="9" name="Rectangle 6"/>
          <p:cNvSpPr>
            <a:spLocks noGrp="1" noChangeArrowheads="1"/>
          </p:cNvSpPr>
          <p:nvPr>
            <p:ph type="sldNum" sz="quarter" idx="12"/>
          </p:nvPr>
        </p:nvSpPr>
        <p:spPr>
          <a:ln/>
        </p:spPr>
        <p:txBody>
          <a:bodyPr/>
          <a:lstStyle>
            <a:lvl1pPr>
              <a:defRPr/>
            </a:lvl1pPr>
          </a:lstStyle>
          <a:p>
            <a:pPr>
              <a:defRPr/>
            </a:pPr>
            <a:fld id="{44AFC8B8-475E-41F0-B446-D626F517790D}" type="slidenum">
              <a:rPr lang="it-IT"/>
              <a:pPr>
                <a:defRPr/>
              </a:pPr>
              <a:t>‹#›</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Rectangle 4"/>
          <p:cNvSpPr>
            <a:spLocks noGrp="1" noChangeArrowheads="1"/>
          </p:cNvSpPr>
          <p:nvPr>
            <p:ph type="dt" sz="half" idx="10"/>
          </p:nvPr>
        </p:nvSpPr>
        <p:spPr>
          <a:ln/>
        </p:spPr>
        <p:txBody>
          <a:bodyPr/>
          <a:lstStyle>
            <a:lvl1pPr>
              <a:defRPr/>
            </a:lvl1pPr>
          </a:lstStyle>
          <a:p>
            <a:pPr>
              <a:defRPr/>
            </a:pPr>
            <a:endParaRPr lang="it-IT"/>
          </a:p>
        </p:txBody>
      </p:sp>
      <p:sp>
        <p:nvSpPr>
          <p:cNvPr id="4" name="Rectangle 5"/>
          <p:cNvSpPr>
            <a:spLocks noGrp="1" noChangeArrowheads="1"/>
          </p:cNvSpPr>
          <p:nvPr>
            <p:ph type="ftr" sz="quarter" idx="11"/>
          </p:nvPr>
        </p:nvSpPr>
        <p:spPr>
          <a:ln/>
        </p:spPr>
        <p:txBody>
          <a:bodyPr/>
          <a:lstStyle>
            <a:lvl1pPr>
              <a:defRPr/>
            </a:lvl1pPr>
          </a:lstStyle>
          <a:p>
            <a:pPr>
              <a:defRPr/>
            </a:pPr>
            <a:endParaRPr lang="it-IT"/>
          </a:p>
        </p:txBody>
      </p:sp>
      <p:sp>
        <p:nvSpPr>
          <p:cNvPr id="5" name="Rectangle 6"/>
          <p:cNvSpPr>
            <a:spLocks noGrp="1" noChangeArrowheads="1"/>
          </p:cNvSpPr>
          <p:nvPr>
            <p:ph type="sldNum" sz="quarter" idx="12"/>
          </p:nvPr>
        </p:nvSpPr>
        <p:spPr>
          <a:ln/>
        </p:spPr>
        <p:txBody>
          <a:bodyPr/>
          <a:lstStyle>
            <a:lvl1pPr>
              <a:defRPr/>
            </a:lvl1pPr>
          </a:lstStyle>
          <a:p>
            <a:pPr>
              <a:defRPr/>
            </a:pPr>
            <a:fld id="{6ECD8DA1-34F0-42D2-852D-7FD69D2056EC}" type="slidenum">
              <a:rPr lang="it-IT"/>
              <a:pPr>
                <a:defRPr/>
              </a:pPr>
              <a:t>‹#›</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it-IT"/>
          </a:p>
        </p:txBody>
      </p:sp>
      <p:sp>
        <p:nvSpPr>
          <p:cNvPr id="3" name="Rectangle 5"/>
          <p:cNvSpPr>
            <a:spLocks noGrp="1" noChangeArrowheads="1"/>
          </p:cNvSpPr>
          <p:nvPr>
            <p:ph type="ftr" sz="quarter" idx="11"/>
          </p:nvPr>
        </p:nvSpPr>
        <p:spPr>
          <a:ln/>
        </p:spPr>
        <p:txBody>
          <a:bodyPr/>
          <a:lstStyle>
            <a:lvl1pPr>
              <a:defRPr/>
            </a:lvl1pPr>
          </a:lstStyle>
          <a:p>
            <a:pPr>
              <a:defRPr/>
            </a:pPr>
            <a:endParaRPr lang="it-IT"/>
          </a:p>
        </p:txBody>
      </p:sp>
      <p:sp>
        <p:nvSpPr>
          <p:cNvPr id="4" name="Rectangle 6"/>
          <p:cNvSpPr>
            <a:spLocks noGrp="1" noChangeArrowheads="1"/>
          </p:cNvSpPr>
          <p:nvPr>
            <p:ph type="sldNum" sz="quarter" idx="12"/>
          </p:nvPr>
        </p:nvSpPr>
        <p:spPr>
          <a:ln/>
        </p:spPr>
        <p:txBody>
          <a:bodyPr/>
          <a:lstStyle>
            <a:lvl1pPr>
              <a:defRPr/>
            </a:lvl1pPr>
          </a:lstStyle>
          <a:p>
            <a:pPr>
              <a:defRPr/>
            </a:pPr>
            <a:fld id="{4674E8EC-D020-45EE-A057-18537603D9A3}" type="slidenum">
              <a:rPr lang="it-IT"/>
              <a:pPr>
                <a:defRPr/>
              </a:pPr>
              <a:t>‹#›</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1BBBD574-7EC3-4F2B-B375-E58A689608AD}" type="slidenum">
              <a:rPr lang="it-IT"/>
              <a:pPr>
                <a:defRPr/>
              </a:pPr>
              <a:t>‹#›</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smtClean="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6ABFD4C0-BCC1-4781-8B3A-CE55FCB76E9D}" type="slidenum">
              <a:rPr lang="it-IT"/>
              <a:pPr>
                <a:defRPr/>
              </a:pPr>
              <a:t>‹#›</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it-IT" smtClean="0"/>
              <a:t>Fare clic per modificare lo stile del titolo dello schema</a:t>
            </a:r>
          </a:p>
        </p:txBody>
      </p:sp>
      <p:sp>
        <p:nvSpPr>
          <p:cNvPr id="1126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it-IT"/>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it-IT"/>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C03868DB-E719-403A-9B02-07E47983B929}" type="slidenum">
              <a:rPr lang="it-IT"/>
              <a:pPr>
                <a:defRPr/>
              </a:pPr>
              <a:t>‹#›</a:t>
            </a:fld>
            <a:endParaRPr lang="it-IT"/>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0.gif"/><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6.bin"/><Relationship Id="rId4" Type="http://schemas.openxmlformats.org/officeDocument/2006/relationships/image" Target="../media/image43.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7.png"/><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8.wmf"/><Relationship Id="rId4"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oleObject" Target="../embeddings/oleObject1.bin"/><Relationship Id="rId7"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Date Placeholder 1"/>
          <p:cNvSpPr>
            <a:spLocks noGrp="1"/>
          </p:cNvSpPr>
          <p:nvPr>
            <p:ph type="dt" sz="quarter" idx="10"/>
          </p:nvPr>
        </p:nvSpPr>
        <p:spPr/>
        <p:txBody>
          <a:bodyPr/>
          <a:lstStyle/>
          <a:p>
            <a:pPr>
              <a:defRPr/>
            </a:pPr>
            <a:fld id="{1D420111-F156-4E3E-80F2-29A25E50BF8C}" type="datetime2">
              <a:rPr lang="en-US"/>
              <a:pPr>
                <a:defRPr/>
              </a:pPr>
              <a:t>Monday, November 8, 2021</a:t>
            </a:fld>
            <a:endParaRPr lang="en-US"/>
          </a:p>
        </p:txBody>
      </p:sp>
      <p:sp>
        <p:nvSpPr>
          <p:cNvPr id="58371" name="Slide Number Placeholder 3"/>
          <p:cNvSpPr>
            <a:spLocks noGrp="1"/>
          </p:cNvSpPr>
          <p:nvPr>
            <p:ph type="sldNum" sz="quarter" idx="12"/>
          </p:nvPr>
        </p:nvSpPr>
        <p:spPr/>
        <p:txBody>
          <a:bodyPr/>
          <a:lstStyle/>
          <a:p>
            <a:pPr>
              <a:defRPr/>
            </a:pPr>
            <a:fld id="{B276B0D0-A698-46B0-B45E-B3F8CB76E938}" type="slidenum">
              <a:rPr lang="en-US"/>
              <a:pPr>
                <a:defRPr/>
              </a:pPr>
              <a:t>1</a:t>
            </a:fld>
            <a:endParaRPr lang="en-US"/>
          </a:p>
        </p:txBody>
      </p:sp>
      <p:sp>
        <p:nvSpPr>
          <p:cNvPr id="14340" name="Rectangle 6"/>
          <p:cNvSpPr>
            <a:spLocks noChangeArrowheads="1"/>
          </p:cNvSpPr>
          <p:nvPr/>
        </p:nvSpPr>
        <p:spPr bwMode="auto">
          <a:xfrm>
            <a:off x="0" y="3103563"/>
            <a:ext cx="184150" cy="369887"/>
          </a:xfrm>
          <a:prstGeom prst="rect">
            <a:avLst/>
          </a:prstGeom>
          <a:noFill/>
          <a:ln w="9525" algn="ctr">
            <a:noFill/>
            <a:miter lim="800000"/>
            <a:headEnd/>
            <a:tailEnd/>
          </a:ln>
        </p:spPr>
        <p:txBody>
          <a:bodyPr wrap="none" anchor="ctr">
            <a:spAutoFit/>
          </a:bodyPr>
          <a:lstStyle/>
          <a:p>
            <a:endParaRPr lang="en-US">
              <a:latin typeface="Calibri" pitchFamily="34" charset="0"/>
            </a:endParaRPr>
          </a:p>
        </p:txBody>
      </p:sp>
      <p:sp>
        <p:nvSpPr>
          <p:cNvPr id="14341" name="TextBox 3"/>
          <p:cNvSpPr txBox="1">
            <a:spLocks noChangeArrowheads="1"/>
          </p:cNvSpPr>
          <p:nvPr/>
        </p:nvSpPr>
        <p:spPr bwMode="auto">
          <a:xfrm>
            <a:off x="1970088" y="0"/>
            <a:ext cx="5668962" cy="708025"/>
          </a:xfrm>
          <a:prstGeom prst="rect">
            <a:avLst/>
          </a:prstGeom>
          <a:noFill/>
          <a:ln w="9525">
            <a:noFill/>
            <a:miter lim="800000"/>
            <a:headEnd/>
            <a:tailEnd/>
          </a:ln>
        </p:spPr>
        <p:txBody>
          <a:bodyPr wrap="none">
            <a:spAutoFit/>
          </a:bodyPr>
          <a:lstStyle/>
          <a:p>
            <a:r>
              <a:rPr lang="en-US" sz="4000">
                <a:latin typeface="Calibri" pitchFamily="34" charset="0"/>
              </a:rPr>
              <a:t>Review of previous classes</a:t>
            </a:r>
          </a:p>
        </p:txBody>
      </p:sp>
      <p:sp>
        <p:nvSpPr>
          <p:cNvPr id="14342" name="Rectangle 4"/>
          <p:cNvSpPr>
            <a:spLocks noChangeArrowheads="1"/>
          </p:cNvSpPr>
          <p:nvPr/>
        </p:nvSpPr>
        <p:spPr bwMode="auto">
          <a:xfrm>
            <a:off x="0" y="685800"/>
            <a:ext cx="4291013" cy="1384300"/>
          </a:xfrm>
          <a:prstGeom prst="rect">
            <a:avLst/>
          </a:prstGeom>
          <a:noFill/>
          <a:ln w="9525">
            <a:noFill/>
            <a:miter lim="800000"/>
            <a:headEnd/>
            <a:tailEnd/>
          </a:ln>
        </p:spPr>
        <p:txBody>
          <a:bodyPr>
            <a:spAutoFit/>
          </a:bodyPr>
          <a:lstStyle/>
          <a:p>
            <a:r>
              <a:rPr lang="en-US" sz="1400">
                <a:latin typeface="Calibri" pitchFamily="34" charset="0"/>
              </a:rPr>
              <a:t>1. Nanotechnology in upward motion: next future of science and technology is nanotechnology</a:t>
            </a:r>
          </a:p>
          <a:p>
            <a:r>
              <a:rPr lang="en-US" sz="1400">
                <a:latin typeface="Calibri" pitchFamily="34" charset="0"/>
              </a:rPr>
              <a:t>2. Constructive - Destructive interference by thin films</a:t>
            </a:r>
          </a:p>
          <a:p>
            <a:r>
              <a:rPr lang="en-US" sz="1400">
                <a:latin typeface="Calibri" pitchFamily="34" charset="0"/>
              </a:rPr>
              <a:t>3. Non-Reflective Surfaces</a:t>
            </a:r>
          </a:p>
          <a:p>
            <a:r>
              <a:rPr lang="en-US" sz="1400">
                <a:latin typeface="Calibri" pitchFamily="34" charset="0"/>
              </a:rPr>
              <a:t>4. Super-Hydro-Phobicity</a:t>
            </a:r>
          </a:p>
          <a:p>
            <a:r>
              <a:rPr lang="en-US" sz="1400">
                <a:latin typeface="Calibri" pitchFamily="34" charset="0"/>
              </a:rPr>
              <a:t>5. Self-Cleaning</a:t>
            </a:r>
          </a:p>
        </p:txBody>
      </p:sp>
      <p:sp>
        <p:nvSpPr>
          <p:cNvPr id="14343" name="TextBox 5"/>
          <p:cNvSpPr txBox="1">
            <a:spLocks noChangeArrowheads="1"/>
          </p:cNvSpPr>
          <p:nvPr/>
        </p:nvSpPr>
        <p:spPr bwMode="auto">
          <a:xfrm>
            <a:off x="4221163" y="533400"/>
            <a:ext cx="5108575" cy="2062163"/>
          </a:xfrm>
          <a:prstGeom prst="rect">
            <a:avLst/>
          </a:prstGeom>
          <a:noFill/>
          <a:ln w="9525">
            <a:noFill/>
            <a:miter lim="800000"/>
            <a:headEnd/>
            <a:tailEnd/>
          </a:ln>
        </p:spPr>
        <p:txBody>
          <a:bodyPr wrap="none">
            <a:spAutoFit/>
          </a:bodyPr>
          <a:lstStyle/>
          <a:p>
            <a:pPr marL="742950" indent="-742950">
              <a:buFontTx/>
              <a:buAutoNum type="arabicPeriod"/>
            </a:pPr>
            <a:r>
              <a:rPr lang="en-US" sz="1600">
                <a:solidFill>
                  <a:srgbClr val="FF0000"/>
                </a:solidFill>
                <a:latin typeface="Calibri" pitchFamily="34" charset="0"/>
              </a:rPr>
              <a:t>Nano in Histroy</a:t>
            </a:r>
          </a:p>
          <a:p>
            <a:pPr marL="742950" indent="-742950">
              <a:buFontTx/>
              <a:buAutoNum type="arabicPeriod"/>
            </a:pPr>
            <a:r>
              <a:rPr lang="en-US" sz="1600">
                <a:solidFill>
                  <a:srgbClr val="FF0000"/>
                </a:solidFill>
                <a:latin typeface="Calibri" pitchFamily="34" charset="0"/>
              </a:rPr>
              <a:t>The Localized Surface Plasmon Resonance</a:t>
            </a:r>
          </a:p>
          <a:p>
            <a:pPr marL="742950" indent="-742950">
              <a:buFontTx/>
              <a:buAutoNum type="arabicPeriod"/>
            </a:pPr>
            <a:r>
              <a:rPr lang="en-US" sz="1600">
                <a:solidFill>
                  <a:srgbClr val="FF0000"/>
                </a:solidFill>
                <a:latin typeface="Calibri" pitchFamily="34" charset="0"/>
              </a:rPr>
              <a:t>DICHROISM</a:t>
            </a:r>
          </a:p>
          <a:p>
            <a:pPr marL="742950" indent="-742950">
              <a:buFontTx/>
              <a:buAutoNum type="arabicPeriod"/>
            </a:pPr>
            <a:r>
              <a:rPr lang="en-US" sz="1600">
                <a:solidFill>
                  <a:srgbClr val="FF0000"/>
                </a:solidFill>
                <a:latin typeface="Calibri" pitchFamily="34" charset="0"/>
              </a:rPr>
              <a:t>Development of nanoscience and technology</a:t>
            </a:r>
          </a:p>
          <a:p>
            <a:pPr marL="742950" indent="-742950">
              <a:buFontTx/>
              <a:buAutoNum type="arabicPeriod"/>
            </a:pPr>
            <a:r>
              <a:rPr lang="en-US" sz="1600">
                <a:solidFill>
                  <a:srgbClr val="FF0000"/>
                </a:solidFill>
                <a:latin typeface="Calibri" pitchFamily="34" charset="0"/>
              </a:rPr>
              <a:t>Diversity of nano field</a:t>
            </a:r>
          </a:p>
          <a:p>
            <a:pPr marL="742950" indent="-742950">
              <a:buFontTx/>
              <a:buAutoNum type="arabicPeriod"/>
            </a:pPr>
            <a:r>
              <a:rPr lang="en-US" sz="1600">
                <a:solidFill>
                  <a:srgbClr val="FF0000"/>
                </a:solidFill>
                <a:latin typeface="Calibri" pitchFamily="34" charset="0"/>
              </a:rPr>
              <a:t>Surface to volume atoms of Cuboctahedral system</a:t>
            </a:r>
          </a:p>
          <a:p>
            <a:pPr marL="742950" indent="-742950">
              <a:buFontTx/>
              <a:buAutoNum type="arabicPeriod"/>
            </a:pPr>
            <a:r>
              <a:rPr lang="en-US" sz="1600">
                <a:solidFill>
                  <a:srgbClr val="FF0000"/>
                </a:solidFill>
                <a:latin typeface="Calibri" pitchFamily="34" charset="0"/>
              </a:rPr>
              <a:t>M(K) = (1/3)*(10K</a:t>
            </a:r>
            <a:r>
              <a:rPr lang="en-US" sz="1600" baseline="30000">
                <a:solidFill>
                  <a:srgbClr val="FF0000"/>
                </a:solidFill>
                <a:latin typeface="Calibri" pitchFamily="34" charset="0"/>
              </a:rPr>
              <a:t>3</a:t>
            </a:r>
            <a:r>
              <a:rPr lang="en-US" sz="1600">
                <a:solidFill>
                  <a:srgbClr val="FF0000"/>
                </a:solidFill>
                <a:latin typeface="Calibri" pitchFamily="34" charset="0"/>
              </a:rPr>
              <a:t>+15K</a:t>
            </a:r>
            <a:r>
              <a:rPr lang="en-US" sz="1600" baseline="30000">
                <a:solidFill>
                  <a:srgbClr val="FF0000"/>
                </a:solidFill>
                <a:latin typeface="Calibri" pitchFamily="34" charset="0"/>
              </a:rPr>
              <a:t>2</a:t>
            </a:r>
            <a:r>
              <a:rPr lang="en-US" sz="1600">
                <a:solidFill>
                  <a:srgbClr val="FF0000"/>
                </a:solidFill>
                <a:latin typeface="Calibri" pitchFamily="34" charset="0"/>
              </a:rPr>
              <a:t>+11K+3), K = No. of shell</a:t>
            </a:r>
          </a:p>
          <a:p>
            <a:pPr marL="742950" indent="-742950"/>
            <a:r>
              <a:rPr lang="en-US" sz="1600">
                <a:solidFill>
                  <a:srgbClr val="FF0000"/>
                </a:solidFill>
                <a:latin typeface="Calibri" pitchFamily="34" charset="0"/>
              </a:rPr>
              <a:t>	N</a:t>
            </a:r>
            <a:r>
              <a:rPr lang="en-US" sz="1600" baseline="-25000">
                <a:solidFill>
                  <a:srgbClr val="FF0000"/>
                </a:solidFill>
                <a:latin typeface="Calibri" pitchFamily="34" charset="0"/>
              </a:rPr>
              <a:t>K</a:t>
            </a:r>
            <a:r>
              <a:rPr lang="en-US" sz="1600">
                <a:solidFill>
                  <a:srgbClr val="FF0000"/>
                </a:solidFill>
                <a:latin typeface="Calibri" pitchFamily="34" charset="0"/>
              </a:rPr>
              <a:t> =10K</a:t>
            </a:r>
            <a:r>
              <a:rPr lang="en-US" sz="1600" baseline="30000">
                <a:solidFill>
                  <a:srgbClr val="FF0000"/>
                </a:solidFill>
                <a:latin typeface="Calibri" pitchFamily="34" charset="0"/>
              </a:rPr>
              <a:t>2</a:t>
            </a:r>
            <a:r>
              <a:rPr lang="en-US" sz="1600">
                <a:solidFill>
                  <a:srgbClr val="FF0000"/>
                </a:solidFill>
                <a:latin typeface="Calibri" pitchFamily="34" charset="0"/>
              </a:rPr>
              <a:t> + 2, Every shell contains number of  shell</a:t>
            </a:r>
          </a:p>
        </p:txBody>
      </p:sp>
      <p:sp>
        <p:nvSpPr>
          <p:cNvPr id="14344" name="TextBox 12"/>
          <p:cNvSpPr txBox="1">
            <a:spLocks noChangeArrowheads="1"/>
          </p:cNvSpPr>
          <p:nvPr/>
        </p:nvSpPr>
        <p:spPr bwMode="auto">
          <a:xfrm>
            <a:off x="5627688" y="2819400"/>
            <a:ext cx="1423987" cy="400050"/>
          </a:xfrm>
          <a:prstGeom prst="rect">
            <a:avLst/>
          </a:prstGeom>
          <a:noFill/>
          <a:ln w="9525">
            <a:noFill/>
            <a:miter lim="800000"/>
            <a:headEnd/>
            <a:tailEnd/>
          </a:ln>
        </p:spPr>
        <p:txBody>
          <a:bodyPr wrap="none">
            <a:spAutoFit/>
          </a:bodyPr>
          <a:lstStyle/>
          <a:p>
            <a:r>
              <a:rPr lang="en-US" sz="2000" b="1">
                <a:solidFill>
                  <a:srgbClr val="0000CC"/>
                </a:solidFill>
                <a:latin typeface="Calibri" pitchFamily="34" charset="0"/>
              </a:rPr>
              <a:t>SIZE EFFECT</a:t>
            </a:r>
          </a:p>
        </p:txBody>
      </p:sp>
      <p:sp>
        <p:nvSpPr>
          <p:cNvPr id="14345" name="TextBox 13"/>
          <p:cNvSpPr txBox="1">
            <a:spLocks noChangeArrowheads="1"/>
          </p:cNvSpPr>
          <p:nvPr/>
        </p:nvSpPr>
        <p:spPr bwMode="auto">
          <a:xfrm>
            <a:off x="280988" y="2971800"/>
            <a:ext cx="2144712" cy="461963"/>
          </a:xfrm>
          <a:prstGeom prst="rect">
            <a:avLst/>
          </a:prstGeom>
          <a:noFill/>
          <a:ln w="9525">
            <a:noFill/>
            <a:miter lim="800000"/>
            <a:headEnd/>
            <a:tailEnd/>
          </a:ln>
        </p:spPr>
        <p:txBody>
          <a:bodyPr wrap="none">
            <a:spAutoFit/>
          </a:bodyPr>
          <a:lstStyle/>
          <a:p>
            <a:r>
              <a:rPr lang="en-US">
                <a:latin typeface="Calibri" pitchFamily="34" charset="0"/>
              </a:rPr>
              <a:t>Quantum Effect</a:t>
            </a:r>
          </a:p>
        </p:txBody>
      </p:sp>
      <p:sp>
        <p:nvSpPr>
          <p:cNvPr id="14346" name="TextBox 14"/>
          <p:cNvSpPr txBox="1">
            <a:spLocks noChangeArrowheads="1"/>
          </p:cNvSpPr>
          <p:nvPr/>
        </p:nvSpPr>
        <p:spPr bwMode="auto">
          <a:xfrm>
            <a:off x="352425" y="3429000"/>
            <a:ext cx="6842125" cy="369888"/>
          </a:xfrm>
          <a:prstGeom prst="rect">
            <a:avLst/>
          </a:prstGeom>
          <a:noFill/>
          <a:ln w="9525">
            <a:noFill/>
            <a:miter lim="800000"/>
            <a:headEnd/>
            <a:tailEnd/>
          </a:ln>
        </p:spPr>
        <p:txBody>
          <a:bodyPr wrap="none">
            <a:spAutoFit/>
          </a:bodyPr>
          <a:lstStyle/>
          <a:p>
            <a:r>
              <a:rPr lang="en-US">
                <a:latin typeface="Calibri" pitchFamily="34" charset="0"/>
              </a:rPr>
              <a:t>Colour, Melting point, Specific heat, Electrical, Magnetic properties etc.</a:t>
            </a:r>
          </a:p>
        </p:txBody>
      </p:sp>
      <p:sp>
        <p:nvSpPr>
          <p:cNvPr id="14347" name="TextBox 15"/>
          <p:cNvSpPr txBox="1">
            <a:spLocks noChangeArrowheads="1"/>
          </p:cNvSpPr>
          <p:nvPr/>
        </p:nvSpPr>
        <p:spPr bwMode="auto">
          <a:xfrm>
            <a:off x="428625" y="3929063"/>
            <a:ext cx="8369300" cy="830262"/>
          </a:xfrm>
          <a:prstGeom prst="rect">
            <a:avLst/>
          </a:prstGeom>
          <a:noFill/>
          <a:ln w="9525">
            <a:noFill/>
            <a:miter lim="800000"/>
            <a:headEnd/>
            <a:tailEnd/>
          </a:ln>
        </p:spPr>
        <p:txBody>
          <a:bodyPr>
            <a:spAutoFit/>
          </a:bodyPr>
          <a:lstStyle/>
          <a:p>
            <a:r>
              <a:rPr lang="en-US" sz="1600">
                <a:latin typeface="Calibri" pitchFamily="34" charset="0"/>
              </a:rPr>
              <a:t>To-Down Method of Preparation</a:t>
            </a:r>
          </a:p>
          <a:p>
            <a:r>
              <a:rPr lang="en-US" sz="1600">
                <a:latin typeface="Calibri" pitchFamily="34" charset="0"/>
              </a:rPr>
              <a:t>Ball mill, Thermal, Arc discharge, Laser ablation etc. </a:t>
            </a:r>
            <a:r>
              <a:rPr lang="en-US" sz="1600">
                <a:solidFill>
                  <a:srgbClr val="C00000"/>
                </a:solidFill>
                <a:latin typeface="Calibri" pitchFamily="34" charset="0"/>
              </a:rPr>
              <a:t>Lithography</a:t>
            </a:r>
          </a:p>
          <a:p>
            <a:r>
              <a:rPr lang="en-US" sz="1600">
                <a:solidFill>
                  <a:srgbClr val="C00000"/>
                </a:solidFill>
                <a:latin typeface="Calibri" pitchFamily="34" charset="0"/>
              </a:rPr>
              <a:t>Bottom – up preparation method</a:t>
            </a:r>
          </a:p>
        </p:txBody>
      </p:sp>
      <p:sp>
        <p:nvSpPr>
          <p:cNvPr id="12" name="TextBox 11"/>
          <p:cNvSpPr txBox="1"/>
          <p:nvPr/>
        </p:nvSpPr>
        <p:spPr>
          <a:xfrm>
            <a:off x="0" y="4857750"/>
            <a:ext cx="9090025" cy="1570038"/>
          </a:xfrm>
          <a:prstGeom prst="rect">
            <a:avLst/>
          </a:prstGeom>
          <a:noFill/>
        </p:spPr>
        <p:txBody>
          <a:bodyPr wrap="none">
            <a:spAutoFit/>
          </a:bodyPr>
          <a:lstStyle/>
          <a:p>
            <a:pPr>
              <a:defRPr/>
            </a:pPr>
            <a:r>
              <a:rPr lang="en-US" dirty="0" smtClean="0">
                <a:latin typeface="+mj-lt"/>
              </a:rPr>
              <a:t>Characterization</a:t>
            </a:r>
            <a:r>
              <a:rPr lang="en-US" dirty="0">
                <a:latin typeface="+mj-lt"/>
              </a:rPr>
              <a:t>: AFM, STM, TEM, SEM, IR, Raman, </a:t>
            </a:r>
            <a:r>
              <a:rPr lang="en-US" dirty="0" smtClean="0">
                <a:latin typeface="+mj-lt"/>
              </a:rPr>
              <a:t>XRD etc</a:t>
            </a:r>
            <a:r>
              <a:rPr lang="en-US" dirty="0">
                <a:latin typeface="+mj-lt"/>
              </a:rPr>
              <a:t>.</a:t>
            </a:r>
          </a:p>
          <a:p>
            <a:pPr>
              <a:defRPr/>
            </a:pPr>
            <a:endParaRPr lang="en-US" dirty="0">
              <a:latin typeface="+mj-lt"/>
            </a:endParaRPr>
          </a:p>
          <a:p>
            <a:pPr>
              <a:defRPr/>
            </a:pPr>
            <a:r>
              <a:rPr lang="en-US" dirty="0">
                <a:latin typeface="+mj-lt"/>
              </a:rPr>
              <a:t> Carbon </a:t>
            </a:r>
            <a:r>
              <a:rPr lang="en-US" dirty="0" err="1">
                <a:latin typeface="+mj-lt"/>
              </a:rPr>
              <a:t>Nanotube</a:t>
            </a:r>
            <a:r>
              <a:rPr lang="en-US" dirty="0">
                <a:latin typeface="+mj-lt"/>
              </a:rPr>
              <a:t> </a:t>
            </a:r>
          </a:p>
          <a:p>
            <a:pPr>
              <a:defRPr/>
            </a:pPr>
            <a:r>
              <a:rPr lang="en-US" dirty="0">
                <a:latin typeface="+mj-lt"/>
              </a:rPr>
              <a:t>Energy at </a:t>
            </a:r>
            <a:r>
              <a:rPr lang="en-US" dirty="0" err="1">
                <a:latin typeface="+mj-lt"/>
              </a:rPr>
              <a:t>Nanoscale</a:t>
            </a:r>
            <a:r>
              <a:rPr lang="en-US" dirty="0">
                <a:latin typeface="+mj-lt"/>
              </a:rPr>
              <a:t>, </a:t>
            </a:r>
            <a:r>
              <a:rPr lang="en-US" dirty="0" err="1">
                <a:latin typeface="+mj-lt"/>
              </a:rPr>
              <a:t>Nanomechanics</a:t>
            </a:r>
            <a:r>
              <a:rPr lang="en-US" dirty="0">
                <a:latin typeface="+mj-lt"/>
              </a:rPr>
              <a:t>, </a:t>
            </a:r>
            <a:r>
              <a:rPr lang="en-US" dirty="0" err="1">
                <a:latin typeface="+mj-lt"/>
              </a:rPr>
              <a:t>Nanoelectronics</a:t>
            </a:r>
            <a:r>
              <a:rPr lang="en-US" dirty="0">
                <a:latin typeface="+mj-lt"/>
              </a:rPr>
              <a:t>, Application etc.</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ChangeArrowheads="1"/>
          </p:cNvSpPr>
          <p:nvPr/>
        </p:nvSpPr>
        <p:spPr bwMode="auto">
          <a:xfrm>
            <a:off x="0" y="0"/>
            <a:ext cx="9144000" cy="2554288"/>
          </a:xfrm>
          <a:prstGeom prst="rect">
            <a:avLst/>
          </a:prstGeom>
          <a:noFill/>
          <a:ln w="9525">
            <a:noFill/>
            <a:miter lim="800000"/>
            <a:headEnd/>
            <a:tailEnd/>
          </a:ln>
        </p:spPr>
        <p:txBody>
          <a:bodyPr>
            <a:spAutoFit/>
          </a:bodyPr>
          <a:lstStyle/>
          <a:p>
            <a:r>
              <a:rPr lang="en-US" sz="1600" b="1">
                <a:latin typeface="Times New Roman (Body)"/>
              </a:rPr>
              <a:t>Formation of single adduct (single functional) fullerenes: Each fullerene has 30 p-bonds, many of which are available for supramolecular synthesis, which involves intermolecular interactions. All functionality provided for a chemically modified fullerene in this figure occurs at a single addend attached to the fullerene with covalent bonds. The purpose of the addend is to modify the fullerene with a chemical moiety that provides: (1) an anchor substituent between the fullerene and a metal surface, and (2) a means to interlink with other fullerenes derivatized in the same way or in different ways. The mono adduct contains</a:t>
            </a:r>
          </a:p>
          <a:p>
            <a:r>
              <a:rPr lang="en-US" sz="1600" b="1">
                <a:latin typeface="Times New Roman (Body)"/>
              </a:rPr>
              <a:t>thiol groups for bonding to a gold surface and carboxylic acid groups to provide intermolecular bonding (via hydrogen bonds) between fullerenes and the pi−pi interaction capability.</a:t>
            </a:r>
            <a:endParaRPr lang="en-US" sz="1600">
              <a:latin typeface="Times New Roman (Body)"/>
            </a:endParaRPr>
          </a:p>
        </p:txBody>
      </p:sp>
      <p:pic>
        <p:nvPicPr>
          <p:cNvPr id="22531" name="Picture 2"/>
          <p:cNvPicPr>
            <a:picLocks noChangeAspect="1" noChangeArrowheads="1"/>
          </p:cNvPicPr>
          <p:nvPr/>
        </p:nvPicPr>
        <p:blipFill>
          <a:blip r:embed="rId2"/>
          <a:srcRect/>
          <a:stretch>
            <a:fillRect/>
          </a:stretch>
        </p:blipFill>
        <p:spPr bwMode="auto">
          <a:xfrm>
            <a:off x="142875" y="2928958"/>
            <a:ext cx="8970963" cy="3429000"/>
          </a:xfrm>
          <a:prstGeom prst="rect">
            <a:avLst/>
          </a:prstGeom>
          <a:noFill/>
          <a:ln w="9525">
            <a:noFill/>
            <a:miter lim="800000"/>
            <a:headEnd/>
            <a:tailEnd/>
          </a:ln>
        </p:spPr>
      </p:pic>
      <p:sp>
        <p:nvSpPr>
          <p:cNvPr id="22532" name="TextBox 3"/>
          <p:cNvSpPr txBox="1">
            <a:spLocks noChangeArrowheads="1"/>
          </p:cNvSpPr>
          <p:nvPr/>
        </p:nvSpPr>
        <p:spPr bwMode="auto">
          <a:xfrm>
            <a:off x="-71438" y="3929063"/>
            <a:ext cx="571501" cy="307975"/>
          </a:xfrm>
          <a:prstGeom prst="rect">
            <a:avLst/>
          </a:prstGeom>
          <a:noFill/>
          <a:ln w="9525">
            <a:noFill/>
            <a:miter lim="800000"/>
            <a:headEnd/>
            <a:tailEnd/>
          </a:ln>
        </p:spPr>
        <p:txBody>
          <a:bodyPr>
            <a:spAutoFit/>
          </a:bodyPr>
          <a:lstStyle/>
          <a:p>
            <a:r>
              <a:rPr lang="en-US" sz="1400"/>
              <a:t>Br</a:t>
            </a:r>
          </a:p>
        </p:txBody>
      </p:sp>
      <p:sp>
        <p:nvSpPr>
          <p:cNvPr id="22533" name="TextBox 4"/>
          <p:cNvSpPr txBox="1">
            <a:spLocks noChangeArrowheads="1"/>
          </p:cNvSpPr>
          <p:nvPr/>
        </p:nvSpPr>
        <p:spPr bwMode="auto">
          <a:xfrm>
            <a:off x="-71438" y="4214813"/>
            <a:ext cx="571501" cy="307975"/>
          </a:xfrm>
          <a:prstGeom prst="rect">
            <a:avLst/>
          </a:prstGeom>
          <a:noFill/>
          <a:ln w="9525">
            <a:noFill/>
            <a:miter lim="800000"/>
            <a:headEnd/>
            <a:tailEnd/>
          </a:ln>
        </p:spPr>
        <p:txBody>
          <a:bodyPr>
            <a:spAutoFit/>
          </a:bodyPr>
          <a:lstStyle/>
          <a:p>
            <a:r>
              <a:rPr lang="en-US" sz="1400"/>
              <a:t>Br</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0" y="1714500"/>
            <a:ext cx="9048750" cy="3028950"/>
          </a:xfrm>
          <a:prstGeom prst="rect">
            <a:avLst/>
          </a:prstGeom>
          <a:noFill/>
          <a:ln w="9525">
            <a:noFill/>
            <a:miter lim="800000"/>
            <a:headEnd/>
            <a:tailEnd/>
          </a:ln>
        </p:spPr>
      </p:pic>
      <p:sp>
        <p:nvSpPr>
          <p:cNvPr id="3" name="Rectangle 2"/>
          <p:cNvSpPr/>
          <p:nvPr/>
        </p:nvSpPr>
        <p:spPr>
          <a:xfrm>
            <a:off x="214313" y="58738"/>
            <a:ext cx="8643937" cy="1477962"/>
          </a:xfrm>
          <a:prstGeom prst="rect">
            <a:avLst/>
          </a:prstGeom>
        </p:spPr>
        <p:txBody>
          <a:bodyPr>
            <a:spAutoFit/>
          </a:bodyPr>
          <a:lstStyle/>
          <a:p>
            <a:pPr>
              <a:defRPr/>
            </a:pPr>
            <a:r>
              <a:rPr lang="en-US" sz="1800" b="1" i="1" dirty="0">
                <a:latin typeface="+mn-lt"/>
              </a:rPr>
              <a:t>A two-dimensional array of fullerenes (</a:t>
            </a:r>
            <a:r>
              <a:rPr lang="en-US" sz="1800" b="1" i="1" dirty="0" err="1">
                <a:latin typeface="+mn-lt"/>
              </a:rPr>
              <a:t>modifi</a:t>
            </a:r>
            <a:r>
              <a:rPr lang="en-US" sz="1800" b="1" i="1" dirty="0">
                <a:latin typeface="+mn-lt"/>
              </a:rPr>
              <a:t> </a:t>
            </a:r>
            <a:r>
              <a:rPr lang="en-US" sz="1800" b="1" i="1" dirty="0" err="1">
                <a:latin typeface="+mn-lt"/>
              </a:rPr>
              <a:t>ed</a:t>
            </a:r>
            <a:r>
              <a:rPr lang="en-US" sz="1800" b="1" i="1" dirty="0">
                <a:latin typeface="+mn-lt"/>
              </a:rPr>
              <a:t> as pictured in previous Fig.) on gold substrate is shown. Along the lateral (x) axis, </a:t>
            </a:r>
            <a:r>
              <a:rPr lang="en-US" sz="1800" b="1" i="1" dirty="0" err="1">
                <a:latin typeface="+mn-lt"/>
              </a:rPr>
              <a:t>modifi</a:t>
            </a:r>
            <a:r>
              <a:rPr lang="en-US" sz="1800" b="1" i="1" dirty="0">
                <a:latin typeface="+mn-lt"/>
              </a:rPr>
              <a:t> </a:t>
            </a:r>
            <a:r>
              <a:rPr lang="en-US" sz="1800" b="1" i="1" dirty="0" err="1">
                <a:latin typeface="+mn-lt"/>
              </a:rPr>
              <a:t>ed</a:t>
            </a:r>
            <a:r>
              <a:rPr lang="en-US" sz="1800" b="1" i="1" dirty="0">
                <a:latin typeface="+mn-lt"/>
              </a:rPr>
              <a:t> fullerenes are held together by hydrogen bonds between </a:t>
            </a:r>
            <a:r>
              <a:rPr lang="en-US" sz="1800" b="1" i="1" dirty="0" err="1">
                <a:latin typeface="+mn-lt"/>
              </a:rPr>
              <a:t>carboxylate</a:t>
            </a:r>
            <a:r>
              <a:rPr lang="en-US" sz="1800" b="1" i="1" dirty="0">
                <a:latin typeface="+mn-lt"/>
              </a:rPr>
              <a:t> functionalities. Along the longitudinal (y) axis, fullerenes are attracted to each other via p−p interactions. Molecular models have confirmed the viability of such a system.</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214313" y="2214563"/>
            <a:ext cx="8143875" cy="3657600"/>
          </a:xfrm>
          <a:prstGeom prst="rect">
            <a:avLst/>
          </a:prstGeom>
          <a:noFill/>
          <a:ln w="9525">
            <a:noFill/>
            <a:miter lim="800000"/>
            <a:headEnd/>
            <a:tailEnd/>
          </a:ln>
        </p:spPr>
      </p:pic>
      <p:sp>
        <p:nvSpPr>
          <p:cNvPr id="3" name="Rectangle 2"/>
          <p:cNvSpPr/>
          <p:nvPr/>
        </p:nvSpPr>
        <p:spPr>
          <a:xfrm>
            <a:off x="0" y="0"/>
            <a:ext cx="9144000" cy="1323975"/>
          </a:xfrm>
          <a:prstGeom prst="rect">
            <a:avLst/>
          </a:prstGeom>
        </p:spPr>
        <p:txBody>
          <a:bodyPr>
            <a:spAutoFit/>
          </a:bodyPr>
          <a:lstStyle/>
          <a:p>
            <a:pPr>
              <a:defRPr/>
            </a:pPr>
            <a:r>
              <a:rPr lang="en-US" sz="2000" b="1" dirty="0">
                <a:latin typeface="+mn-lt"/>
              </a:rPr>
              <a:t>C</a:t>
            </a:r>
            <a:r>
              <a:rPr lang="en-US" sz="2000" b="1" baseline="-25000" dirty="0">
                <a:latin typeface="+mn-lt"/>
              </a:rPr>
              <a:t>60</a:t>
            </a:r>
            <a:r>
              <a:rPr lang="en-US" sz="2000" b="1" dirty="0">
                <a:latin typeface="+mn-lt"/>
              </a:rPr>
              <a:t> </a:t>
            </a:r>
            <a:r>
              <a:rPr lang="en-US" sz="2000" b="1" dirty="0" err="1">
                <a:latin typeface="+mn-lt"/>
              </a:rPr>
              <a:t>dimer</a:t>
            </a:r>
            <a:r>
              <a:rPr lang="en-US" sz="2000" b="1" dirty="0">
                <a:latin typeface="+mn-lt"/>
              </a:rPr>
              <a:t> formed by [2 + 2] </a:t>
            </a:r>
            <a:r>
              <a:rPr lang="en-US" sz="2000" b="1" dirty="0" err="1">
                <a:latin typeface="+mn-lt"/>
              </a:rPr>
              <a:t>cycloaddition</a:t>
            </a:r>
            <a:r>
              <a:rPr lang="en-US" sz="2000" b="1" dirty="0">
                <a:latin typeface="+mn-lt"/>
              </a:rPr>
              <a:t>. The structures are formed during prolonged exposure to UV or laser light. The </a:t>
            </a:r>
            <a:r>
              <a:rPr lang="en-US" sz="2000" b="1" dirty="0" err="1">
                <a:latin typeface="+mn-lt"/>
              </a:rPr>
              <a:t>dimers</a:t>
            </a:r>
            <a:r>
              <a:rPr lang="en-US" sz="2000" b="1" dirty="0">
                <a:latin typeface="+mn-lt"/>
              </a:rPr>
              <a:t> (and higher forms) are insoluble in solvents that </a:t>
            </a:r>
            <a:r>
              <a:rPr lang="en-US" sz="2000" b="1" dirty="0" err="1">
                <a:latin typeface="+mn-lt"/>
              </a:rPr>
              <a:t>buckyballs</a:t>
            </a:r>
            <a:r>
              <a:rPr lang="en-US" sz="2000" b="1" dirty="0">
                <a:latin typeface="+mn-lt"/>
              </a:rPr>
              <a:t> normally disperse. The </a:t>
            </a:r>
            <a:r>
              <a:rPr lang="en-US" sz="2000" b="1" dirty="0" err="1">
                <a:latin typeface="+mn-lt"/>
              </a:rPr>
              <a:t>dimers</a:t>
            </a:r>
            <a:r>
              <a:rPr lang="en-US" sz="2000" b="1" dirty="0">
                <a:latin typeface="+mn-lt"/>
              </a:rPr>
              <a:t> revert to individual C60 molecules by heat treatment under ambient pressure conditions.</a:t>
            </a:r>
            <a:endParaRPr lang="en-US" sz="2000" dirty="0">
              <a:latin typeface="+mn-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1857375" y="1517650"/>
            <a:ext cx="5214938" cy="4840288"/>
          </a:xfrm>
          <a:prstGeom prst="rect">
            <a:avLst/>
          </a:prstGeom>
          <a:noFill/>
          <a:ln w="9525">
            <a:noFill/>
            <a:miter lim="800000"/>
            <a:headEnd/>
            <a:tailEnd/>
          </a:ln>
        </p:spPr>
      </p:pic>
      <p:sp>
        <p:nvSpPr>
          <p:cNvPr id="3" name="Rectangle 2"/>
          <p:cNvSpPr/>
          <p:nvPr/>
        </p:nvSpPr>
        <p:spPr>
          <a:xfrm>
            <a:off x="0" y="0"/>
            <a:ext cx="8929688" cy="1323975"/>
          </a:xfrm>
          <a:prstGeom prst="rect">
            <a:avLst/>
          </a:prstGeom>
        </p:spPr>
        <p:txBody>
          <a:bodyPr>
            <a:spAutoFit/>
          </a:bodyPr>
          <a:lstStyle/>
          <a:p>
            <a:pPr>
              <a:defRPr/>
            </a:pPr>
            <a:r>
              <a:rPr lang="en-US" sz="2000" b="1" i="1" dirty="0">
                <a:latin typeface="+mn-lt"/>
              </a:rPr>
              <a:t>Generic C60 arrays are shown: Top left: </a:t>
            </a:r>
            <a:r>
              <a:rPr lang="en-US" sz="2000" b="1" i="1" dirty="0" err="1">
                <a:latin typeface="+mn-lt"/>
              </a:rPr>
              <a:t>rhombohedral</a:t>
            </a:r>
            <a:r>
              <a:rPr lang="en-US" sz="2000" b="1" i="1" dirty="0">
                <a:latin typeface="+mn-lt"/>
              </a:rPr>
              <a:t>; top right; tetrahedral; and bottom: linear orthorhombic polymers. Red lines represent chemical linking groups. Blue squares represent fullerene </a:t>
            </a:r>
            <a:r>
              <a:rPr lang="en-US" sz="2000" b="1" i="1" dirty="0" err="1">
                <a:latin typeface="+mn-lt"/>
              </a:rPr>
              <a:t>dimer</a:t>
            </a:r>
            <a:r>
              <a:rPr lang="en-US" sz="2000" b="1" i="1" dirty="0">
                <a:latin typeface="+mn-lt"/>
              </a:rPr>
              <a:t> linkage. Three-dimensional arrays are also possible.</a:t>
            </a:r>
            <a:endParaRPr lang="en-US" sz="2000" dirty="0">
              <a:latin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928688" y="0"/>
            <a:ext cx="7072312" cy="657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ChangeArrowheads="1"/>
          </p:cNvSpPr>
          <p:nvPr/>
        </p:nvSpPr>
        <p:spPr bwMode="auto">
          <a:xfrm>
            <a:off x="1258888" y="0"/>
            <a:ext cx="7124700" cy="579438"/>
          </a:xfrm>
          <a:prstGeom prst="rect">
            <a:avLst/>
          </a:prstGeom>
          <a:noFill/>
          <a:ln w="9525">
            <a:noFill/>
            <a:miter lim="800000"/>
            <a:headEnd/>
            <a:tailEnd/>
          </a:ln>
          <a:effectLst/>
        </p:spPr>
        <p:txBody>
          <a:bodyPr>
            <a:spAutoFit/>
          </a:bodyPr>
          <a:lstStyle/>
          <a:p>
            <a:pPr algn="ctr">
              <a:defRPr/>
            </a:pPr>
            <a:r>
              <a:rPr lang="it-IT">
                <a:solidFill>
                  <a:srgbClr val="CC0066"/>
                </a:solidFill>
              </a:rPr>
              <a:t>TWO  DIFFERENT  CLASSES</a:t>
            </a:r>
            <a:r>
              <a:rPr lang="it-IT" sz="2800">
                <a:solidFill>
                  <a:srgbClr val="800000"/>
                </a:solidFill>
              </a:rPr>
              <a:t> </a:t>
            </a:r>
            <a:r>
              <a:rPr lang="it-IT" sz="3200" b="1">
                <a:effectLst>
                  <a:outerShdw blurRad="38100" dist="38100" dir="2700000" algn="tl">
                    <a:srgbClr val="FFFFFF"/>
                  </a:outerShdw>
                </a:effectLst>
              </a:rPr>
              <a:t> </a:t>
            </a:r>
          </a:p>
        </p:txBody>
      </p:sp>
      <p:sp>
        <p:nvSpPr>
          <p:cNvPr id="27651" name="Text Box 3"/>
          <p:cNvSpPr txBox="1">
            <a:spLocks noChangeArrowheads="1"/>
          </p:cNvSpPr>
          <p:nvPr/>
        </p:nvSpPr>
        <p:spPr bwMode="auto">
          <a:xfrm>
            <a:off x="468313" y="6400800"/>
            <a:ext cx="2503487" cy="336550"/>
          </a:xfrm>
          <a:prstGeom prst="rect">
            <a:avLst/>
          </a:prstGeom>
          <a:noFill/>
          <a:ln w="9525">
            <a:noFill/>
            <a:miter lim="800000"/>
            <a:headEnd/>
            <a:tailEnd/>
          </a:ln>
        </p:spPr>
        <p:txBody>
          <a:bodyPr wrap="none">
            <a:spAutoFit/>
          </a:bodyPr>
          <a:lstStyle/>
          <a:p>
            <a:r>
              <a:rPr lang="it-IT" sz="1600"/>
              <a:t> </a:t>
            </a:r>
            <a:r>
              <a:rPr lang="it-IT" sz="1200"/>
              <a:t>S. Iijima </a:t>
            </a:r>
            <a:r>
              <a:rPr lang="it-IT" sz="1200" i="1"/>
              <a:t>Nature</a:t>
            </a:r>
            <a:r>
              <a:rPr lang="it-IT" sz="1200"/>
              <a:t> 354: 56 (1991)</a:t>
            </a:r>
            <a:endParaRPr lang="it-IT" sz="1200">
              <a:latin typeface="Book Antiqua" pitchFamily="18" charset="0"/>
            </a:endParaRPr>
          </a:p>
        </p:txBody>
      </p:sp>
      <p:sp>
        <p:nvSpPr>
          <p:cNvPr id="27652" name="Text Box 4"/>
          <p:cNvSpPr txBox="1">
            <a:spLocks noChangeArrowheads="1"/>
          </p:cNvSpPr>
          <p:nvPr/>
        </p:nvSpPr>
        <p:spPr bwMode="auto">
          <a:xfrm>
            <a:off x="0" y="4343400"/>
            <a:ext cx="2438400" cy="701675"/>
          </a:xfrm>
          <a:prstGeom prst="rect">
            <a:avLst/>
          </a:prstGeom>
          <a:noFill/>
          <a:ln w="9525">
            <a:noFill/>
            <a:miter lim="800000"/>
            <a:headEnd/>
            <a:tailEnd/>
          </a:ln>
        </p:spPr>
        <p:txBody>
          <a:bodyPr>
            <a:spAutoFit/>
          </a:bodyPr>
          <a:lstStyle/>
          <a:p>
            <a:pPr algn="ctr"/>
            <a:r>
              <a:rPr lang="it-IT" sz="2000" b="1" dirty="0">
                <a:latin typeface="+mj-lt"/>
              </a:rPr>
              <a:t>D</a:t>
            </a:r>
            <a:r>
              <a:rPr lang="it-IT" sz="2000" b="1" baseline="-25000" dirty="0">
                <a:latin typeface="+mj-lt"/>
              </a:rPr>
              <a:t>ext.</a:t>
            </a:r>
            <a:r>
              <a:rPr lang="it-IT" sz="2000" b="1" dirty="0">
                <a:latin typeface="+mj-lt"/>
              </a:rPr>
              <a:t>= 20÷200 </a:t>
            </a:r>
            <a:r>
              <a:rPr lang="it-IT" sz="2000" b="1" dirty="0">
                <a:latin typeface="+mj-lt"/>
                <a:cs typeface="Times New Roman" pitchFamily="18" charset="0"/>
              </a:rPr>
              <a:t>Å</a:t>
            </a:r>
          </a:p>
          <a:p>
            <a:pPr algn="ctr"/>
            <a:r>
              <a:rPr lang="it-IT" sz="2000" b="1" dirty="0">
                <a:latin typeface="+mj-lt"/>
                <a:cs typeface="Times New Roman" pitchFamily="18" charset="0"/>
              </a:rPr>
              <a:t>D</a:t>
            </a:r>
            <a:r>
              <a:rPr lang="it-IT" sz="2000" b="1" baseline="-25000" dirty="0">
                <a:latin typeface="+mj-lt"/>
                <a:cs typeface="Times New Roman" pitchFamily="18" charset="0"/>
              </a:rPr>
              <a:t>int. </a:t>
            </a:r>
            <a:r>
              <a:rPr lang="it-IT" sz="2000" b="1" dirty="0">
                <a:latin typeface="+mj-lt"/>
                <a:cs typeface="Times New Roman" pitchFamily="18" charset="0"/>
              </a:rPr>
              <a:t>= 10</a:t>
            </a:r>
            <a:r>
              <a:rPr lang="it-IT" sz="2000" b="1" dirty="0">
                <a:latin typeface="+mj-lt"/>
              </a:rPr>
              <a:t>÷100 </a:t>
            </a:r>
            <a:r>
              <a:rPr lang="it-IT" sz="2000" b="1" dirty="0">
                <a:latin typeface="+mj-lt"/>
                <a:cs typeface="Times New Roman" pitchFamily="18" charset="0"/>
              </a:rPr>
              <a:t>Å</a:t>
            </a:r>
            <a:r>
              <a:rPr lang="it-IT" sz="2000" dirty="0">
                <a:latin typeface="+mj-lt"/>
                <a:cs typeface="Times New Roman" pitchFamily="18" charset="0"/>
              </a:rPr>
              <a:t> </a:t>
            </a:r>
            <a:endParaRPr lang="it-IT" sz="2000" dirty="0">
              <a:latin typeface="+mj-lt"/>
            </a:endParaRPr>
          </a:p>
        </p:txBody>
      </p:sp>
      <p:pic>
        <p:nvPicPr>
          <p:cNvPr id="27653" name="Picture 5" descr="MWNT"/>
          <p:cNvPicPr>
            <a:picLocks noChangeAspect="1" noChangeArrowheads="1" noCrop="1"/>
          </p:cNvPicPr>
          <p:nvPr/>
        </p:nvPicPr>
        <p:blipFill>
          <a:blip r:embed="rId3"/>
          <a:srcRect/>
          <a:stretch>
            <a:fillRect/>
          </a:stretch>
        </p:blipFill>
        <p:spPr bwMode="auto">
          <a:xfrm>
            <a:off x="76200" y="1828800"/>
            <a:ext cx="2286000" cy="2106613"/>
          </a:xfrm>
          <a:prstGeom prst="rect">
            <a:avLst/>
          </a:prstGeom>
          <a:noFill/>
          <a:ln w="9525">
            <a:noFill/>
            <a:miter lim="800000"/>
            <a:headEnd/>
            <a:tailEnd/>
          </a:ln>
        </p:spPr>
      </p:pic>
      <p:pic>
        <p:nvPicPr>
          <p:cNvPr id="376838" name="Picture 6" descr="TEM_MWNT"/>
          <p:cNvPicPr>
            <a:picLocks noChangeAspect="1" noChangeArrowheads="1"/>
          </p:cNvPicPr>
          <p:nvPr/>
        </p:nvPicPr>
        <p:blipFill>
          <a:blip r:embed="rId4"/>
          <a:srcRect/>
          <a:stretch>
            <a:fillRect/>
          </a:stretch>
        </p:blipFill>
        <p:spPr bwMode="auto">
          <a:xfrm>
            <a:off x="2916238" y="3213100"/>
            <a:ext cx="2332037" cy="2895600"/>
          </a:xfrm>
          <a:prstGeom prst="rect">
            <a:avLst/>
          </a:prstGeom>
          <a:noFill/>
          <a:effectLst>
            <a:outerShdw dist="107763" dir="8100000" algn="ctr" rotWithShape="0">
              <a:schemeClr val="bg2"/>
            </a:outerShdw>
          </a:effectLst>
        </p:spPr>
      </p:pic>
      <p:sp>
        <p:nvSpPr>
          <p:cNvPr id="376839" name="Rectangle 7"/>
          <p:cNvSpPr>
            <a:spLocks noChangeArrowheads="1"/>
          </p:cNvSpPr>
          <p:nvPr/>
        </p:nvSpPr>
        <p:spPr bwMode="auto">
          <a:xfrm>
            <a:off x="395288" y="1098550"/>
            <a:ext cx="4608512" cy="457200"/>
          </a:xfrm>
          <a:prstGeom prst="rect">
            <a:avLst/>
          </a:prstGeom>
          <a:noFill/>
          <a:ln w="9525">
            <a:noFill/>
            <a:miter lim="800000"/>
            <a:headEnd/>
            <a:tailEnd/>
          </a:ln>
          <a:effectLst/>
        </p:spPr>
        <p:txBody>
          <a:bodyPr>
            <a:spAutoFit/>
          </a:bodyPr>
          <a:lstStyle/>
          <a:p>
            <a:pPr algn="ctr">
              <a:defRPr/>
            </a:pPr>
            <a:r>
              <a:rPr lang="it-IT" b="1" dirty="0">
                <a:solidFill>
                  <a:srgbClr val="0070C0"/>
                </a:solidFill>
                <a:effectLst>
                  <a:outerShdw blurRad="38100" dist="38100" dir="2700000" algn="tl">
                    <a:srgbClr val="FFFFFF"/>
                  </a:outerShdw>
                </a:effectLst>
                <a:latin typeface="+mj-lt"/>
              </a:rPr>
              <a:t>Multi-wall (MWNTs)</a:t>
            </a:r>
          </a:p>
        </p:txBody>
      </p:sp>
      <p:sp>
        <p:nvSpPr>
          <p:cNvPr id="376840" name="Rectangle 8"/>
          <p:cNvSpPr>
            <a:spLocks noChangeArrowheads="1"/>
          </p:cNvSpPr>
          <p:nvPr/>
        </p:nvSpPr>
        <p:spPr bwMode="auto">
          <a:xfrm>
            <a:off x="5219700" y="2276475"/>
            <a:ext cx="3673475" cy="457200"/>
          </a:xfrm>
          <a:prstGeom prst="rect">
            <a:avLst/>
          </a:prstGeom>
          <a:noFill/>
          <a:ln w="9525">
            <a:noFill/>
            <a:miter lim="800000"/>
            <a:headEnd/>
            <a:tailEnd/>
          </a:ln>
          <a:effectLst/>
        </p:spPr>
        <p:txBody>
          <a:bodyPr>
            <a:spAutoFit/>
          </a:bodyPr>
          <a:lstStyle/>
          <a:p>
            <a:pPr algn="ctr">
              <a:defRPr/>
            </a:pPr>
            <a:r>
              <a:rPr lang="it-IT" b="1" dirty="0">
                <a:solidFill>
                  <a:srgbClr val="6600CC"/>
                </a:solidFill>
                <a:effectLst>
                  <a:outerShdw blurRad="38100" dist="38100" dir="2700000" algn="tl">
                    <a:srgbClr val="FFFFFF"/>
                  </a:outerShdw>
                </a:effectLst>
                <a:latin typeface="+mj-lt"/>
              </a:rPr>
              <a:t>Single-wall (SWNTs)</a:t>
            </a:r>
          </a:p>
        </p:txBody>
      </p:sp>
      <p:pic>
        <p:nvPicPr>
          <p:cNvPr id="27657" name="Picture 9" descr="rotate"/>
          <p:cNvPicPr>
            <a:picLocks noChangeAspect="1" noChangeArrowheads="1" noCrop="1"/>
          </p:cNvPicPr>
          <p:nvPr/>
        </p:nvPicPr>
        <p:blipFill>
          <a:blip r:embed="rId5"/>
          <a:srcRect/>
          <a:stretch>
            <a:fillRect/>
          </a:stretch>
        </p:blipFill>
        <p:spPr bwMode="auto">
          <a:xfrm>
            <a:off x="5867400" y="3048000"/>
            <a:ext cx="3048000" cy="2438400"/>
          </a:xfrm>
          <a:prstGeom prst="rect">
            <a:avLst/>
          </a:prstGeom>
          <a:noFill/>
          <a:ln w="9525">
            <a:noFill/>
            <a:miter lim="800000"/>
            <a:headEnd/>
            <a:tailEnd/>
          </a:ln>
        </p:spPr>
      </p:pic>
      <p:sp>
        <p:nvSpPr>
          <p:cNvPr id="27658" name="Text Box 10"/>
          <p:cNvSpPr txBox="1">
            <a:spLocks noChangeArrowheads="1"/>
          </p:cNvSpPr>
          <p:nvPr/>
        </p:nvSpPr>
        <p:spPr bwMode="auto">
          <a:xfrm>
            <a:off x="6248400" y="5546725"/>
            <a:ext cx="2209800" cy="396875"/>
          </a:xfrm>
          <a:prstGeom prst="rect">
            <a:avLst/>
          </a:prstGeom>
          <a:noFill/>
          <a:ln w="9525">
            <a:noFill/>
            <a:miter lim="800000"/>
            <a:headEnd/>
            <a:tailEnd/>
          </a:ln>
        </p:spPr>
        <p:txBody>
          <a:bodyPr>
            <a:spAutoFit/>
          </a:bodyPr>
          <a:lstStyle/>
          <a:p>
            <a:pPr algn="ctr"/>
            <a:r>
              <a:rPr lang="it-IT" sz="2000" b="1" dirty="0">
                <a:latin typeface="+mj-lt"/>
              </a:rPr>
              <a:t>D</a:t>
            </a:r>
            <a:r>
              <a:rPr lang="it-IT" sz="2000" b="1" baseline="-25000" dirty="0">
                <a:latin typeface="+mj-lt"/>
              </a:rPr>
              <a:t> </a:t>
            </a:r>
            <a:r>
              <a:rPr lang="it-IT" sz="2000" b="1" dirty="0">
                <a:latin typeface="+mj-lt"/>
              </a:rPr>
              <a:t>= 10÷20 </a:t>
            </a:r>
            <a:r>
              <a:rPr lang="it-IT" sz="2000" b="1" dirty="0">
                <a:latin typeface="+mj-lt"/>
                <a:cs typeface="Times New Roman" pitchFamily="18" charset="0"/>
              </a:rPr>
              <a:t>Å </a:t>
            </a:r>
            <a:endParaRPr lang="it-IT" sz="2000" b="1" dirty="0">
              <a:latin typeface="+mj-lt"/>
            </a:endParaRPr>
          </a:p>
        </p:txBody>
      </p:sp>
      <p:sp>
        <p:nvSpPr>
          <p:cNvPr id="27659" name="Rectangle 11"/>
          <p:cNvSpPr>
            <a:spLocks noChangeArrowheads="1"/>
          </p:cNvSpPr>
          <p:nvPr/>
        </p:nvSpPr>
        <p:spPr bwMode="auto">
          <a:xfrm>
            <a:off x="4856163" y="6400800"/>
            <a:ext cx="3551237" cy="304800"/>
          </a:xfrm>
          <a:prstGeom prst="rect">
            <a:avLst/>
          </a:prstGeom>
          <a:noFill/>
          <a:ln w="9525">
            <a:noFill/>
            <a:miter lim="800000"/>
            <a:headEnd/>
            <a:tailEnd/>
          </a:ln>
        </p:spPr>
        <p:txBody>
          <a:bodyPr wrap="none">
            <a:spAutoFit/>
          </a:bodyPr>
          <a:lstStyle/>
          <a:p>
            <a:pPr algn="ctr"/>
            <a:r>
              <a:rPr lang="it-IT" sz="1200" dirty="0"/>
              <a:t>S. Iijima, T. Ichihashi </a:t>
            </a:r>
            <a:r>
              <a:rPr lang="it-IT" sz="1200" i="1" dirty="0"/>
              <a:t>Nature</a:t>
            </a:r>
            <a:r>
              <a:rPr lang="it-IT" sz="1200" dirty="0"/>
              <a:t>, 363: 603 (1993</a:t>
            </a:r>
            <a:r>
              <a:rPr lang="it-IT" sz="1400" dirty="0"/>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11188" y="0"/>
            <a:ext cx="7772400" cy="755650"/>
          </a:xfrm>
        </p:spPr>
        <p:txBody>
          <a:bodyPr/>
          <a:lstStyle/>
          <a:p>
            <a:pPr eaLnBrk="1" hangingPunct="1"/>
            <a:r>
              <a:rPr lang="it-IT" sz="2400" smtClean="0">
                <a:solidFill>
                  <a:srgbClr val="CC0066"/>
                </a:solidFill>
                <a:latin typeface="Comic Sans MS" pitchFamily="66" charset="0"/>
              </a:rPr>
              <a:t>PROPERTIES </a:t>
            </a:r>
          </a:p>
        </p:txBody>
      </p:sp>
      <p:sp>
        <p:nvSpPr>
          <p:cNvPr id="28675" name="Rectangle 3"/>
          <p:cNvSpPr>
            <a:spLocks noGrp="1" noChangeArrowheads="1"/>
          </p:cNvSpPr>
          <p:nvPr>
            <p:ph type="body" idx="1"/>
          </p:nvPr>
        </p:nvSpPr>
        <p:spPr>
          <a:xfrm>
            <a:off x="381000" y="1600200"/>
            <a:ext cx="7772400" cy="4114800"/>
          </a:xfrm>
        </p:spPr>
        <p:txBody>
          <a:bodyPr/>
          <a:lstStyle/>
          <a:p>
            <a:pPr eaLnBrk="1" hangingPunct="1"/>
            <a:r>
              <a:rPr lang="it-IT" sz="2800" b="1" dirty="0" smtClean="0">
                <a:solidFill>
                  <a:srgbClr val="0066CC"/>
                </a:solidFill>
                <a:latin typeface="+mj-lt"/>
              </a:rPr>
              <a:t>ELECTRONIC</a:t>
            </a:r>
          </a:p>
          <a:p>
            <a:pPr eaLnBrk="1" hangingPunct="1"/>
            <a:r>
              <a:rPr lang="it-IT" sz="2800" b="1" dirty="0" smtClean="0">
                <a:solidFill>
                  <a:srgbClr val="0066CC"/>
                </a:solidFill>
                <a:latin typeface="+mj-lt"/>
              </a:rPr>
              <a:t>MECHANICAL</a:t>
            </a:r>
          </a:p>
          <a:p>
            <a:pPr eaLnBrk="1" hangingPunct="1"/>
            <a:r>
              <a:rPr lang="it-IT" sz="2800" b="1" dirty="0" smtClean="0">
                <a:solidFill>
                  <a:srgbClr val="0066CC"/>
                </a:solidFill>
                <a:latin typeface="+mj-lt"/>
              </a:rPr>
              <a:t>CHEMICAL</a:t>
            </a:r>
          </a:p>
          <a:p>
            <a:pPr eaLnBrk="1" hangingPunct="1"/>
            <a:r>
              <a:rPr lang="it-IT" sz="2800" b="1" dirty="0" smtClean="0">
                <a:solidFill>
                  <a:srgbClr val="0066CC"/>
                </a:solidFill>
                <a:latin typeface="+mj-lt"/>
              </a:rPr>
              <a:t>THERMAL</a:t>
            </a:r>
          </a:p>
          <a:p>
            <a:pPr eaLnBrk="1" hangingPunct="1">
              <a:buFontTx/>
              <a:buNone/>
            </a:pPr>
            <a:r>
              <a:rPr lang="it-IT" b="1" dirty="0" smtClean="0">
                <a:solidFill>
                  <a:srgbClr val="0066CC"/>
                </a:solidFill>
                <a:latin typeface="+mj-lt"/>
              </a:rPr>
              <a:t> </a:t>
            </a:r>
          </a:p>
        </p:txBody>
      </p:sp>
      <p:sp>
        <p:nvSpPr>
          <p:cNvPr id="28676" name="Rectangle 4"/>
          <p:cNvSpPr>
            <a:spLocks noChangeArrowheads="1"/>
          </p:cNvSpPr>
          <p:nvPr/>
        </p:nvSpPr>
        <p:spPr bwMode="auto">
          <a:xfrm>
            <a:off x="2819400" y="4267200"/>
            <a:ext cx="2730235" cy="2246769"/>
          </a:xfrm>
          <a:prstGeom prst="rect">
            <a:avLst/>
          </a:prstGeom>
          <a:noFill/>
          <a:ln w="9525">
            <a:noFill/>
            <a:miter lim="800000"/>
            <a:headEnd/>
            <a:tailEnd/>
          </a:ln>
        </p:spPr>
        <p:txBody>
          <a:bodyPr wrap="none">
            <a:spAutoFit/>
          </a:bodyPr>
          <a:lstStyle/>
          <a:p>
            <a:pPr eaLnBrk="0" hangingPunct="0"/>
            <a:r>
              <a:rPr lang="it-IT" sz="2800" b="1" dirty="0">
                <a:solidFill>
                  <a:srgbClr val="FF0000"/>
                </a:solidFill>
                <a:latin typeface="+mj-lt"/>
                <a:sym typeface="Monotype Sorts" pitchFamily="2" charset="2"/>
              </a:rPr>
              <a:t> OPTICAL</a:t>
            </a:r>
          </a:p>
          <a:p>
            <a:pPr eaLnBrk="0" hangingPunct="0">
              <a:buFont typeface="Monotype Sorts" pitchFamily="2" charset="2"/>
              <a:buChar char="I"/>
            </a:pPr>
            <a:endParaRPr lang="it-IT" sz="2800" b="1" dirty="0">
              <a:solidFill>
                <a:srgbClr val="FF0000"/>
              </a:solidFill>
              <a:latin typeface="+mj-lt"/>
              <a:sym typeface="Monotype Sorts" pitchFamily="2" charset="2"/>
            </a:endParaRPr>
          </a:p>
          <a:p>
            <a:pPr eaLnBrk="0" hangingPunct="0"/>
            <a:r>
              <a:rPr lang="it-IT" sz="2800" b="1" dirty="0" smtClean="0">
                <a:solidFill>
                  <a:srgbClr val="FF0000"/>
                </a:solidFill>
                <a:latin typeface="+mj-lt"/>
              </a:rPr>
              <a:t> </a:t>
            </a:r>
            <a:r>
              <a:rPr lang="it-IT" sz="2800" b="1" dirty="0">
                <a:solidFill>
                  <a:srgbClr val="FF0000"/>
                </a:solidFill>
                <a:latin typeface="+mj-lt"/>
              </a:rPr>
              <a:t>MAGNETIC</a:t>
            </a:r>
          </a:p>
          <a:p>
            <a:pPr eaLnBrk="0" hangingPunct="0"/>
            <a:endParaRPr lang="it-IT" sz="2800" b="1" dirty="0">
              <a:solidFill>
                <a:srgbClr val="FF0000"/>
              </a:solidFill>
              <a:latin typeface="+mj-lt"/>
            </a:endParaRPr>
          </a:p>
          <a:p>
            <a:pPr eaLnBrk="0" hangingPunct="0"/>
            <a:r>
              <a:rPr lang="it-IT" sz="2800" b="1" dirty="0" smtClean="0">
                <a:solidFill>
                  <a:srgbClr val="FF0000"/>
                </a:solidFill>
                <a:latin typeface="+mj-lt"/>
              </a:rPr>
              <a:t> </a:t>
            </a:r>
            <a:r>
              <a:rPr lang="it-IT" sz="2800" b="1" dirty="0">
                <a:solidFill>
                  <a:srgbClr val="FF0000"/>
                </a:solidFill>
                <a:latin typeface="+mj-lt"/>
              </a:rPr>
              <a:t>SPINTRONICS</a:t>
            </a:r>
          </a:p>
        </p:txBody>
      </p:sp>
      <p:pic>
        <p:nvPicPr>
          <p:cNvPr id="28677" name="Picture 5"/>
          <p:cNvPicPr>
            <a:picLocks noChangeAspect="1" noChangeArrowheads="1"/>
          </p:cNvPicPr>
          <p:nvPr/>
        </p:nvPicPr>
        <p:blipFill>
          <a:blip r:embed="rId2"/>
          <a:srcRect/>
          <a:stretch>
            <a:fillRect/>
          </a:stretch>
        </p:blipFill>
        <p:spPr bwMode="auto">
          <a:xfrm>
            <a:off x="5580063" y="1125538"/>
            <a:ext cx="3311525" cy="3313112"/>
          </a:xfrm>
          <a:prstGeom prst="rect">
            <a:avLst/>
          </a:prstGeom>
          <a:noFill/>
          <a:ln w="38100">
            <a:solidFill>
              <a:srgbClr val="006666"/>
            </a:solid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50825" y="0"/>
            <a:ext cx="8458200" cy="4708525"/>
          </a:xfrm>
          <a:prstGeom prst="rect">
            <a:avLst/>
          </a:prstGeom>
          <a:noFill/>
          <a:ln w="9525">
            <a:noFill/>
            <a:miter lim="800000"/>
            <a:headEnd/>
            <a:tailEnd/>
          </a:ln>
        </p:spPr>
        <p:txBody>
          <a:bodyPr>
            <a:spAutoFit/>
          </a:bodyPr>
          <a:lstStyle/>
          <a:p>
            <a:pPr algn="just">
              <a:lnSpc>
                <a:spcPct val="150000"/>
              </a:lnSpc>
              <a:buFont typeface="Wingdings 2" pitchFamily="18" charset="2"/>
              <a:buChar char="ö"/>
              <a:tabLst>
                <a:tab pos="381000" algn="l"/>
              </a:tabLst>
              <a:defRPr/>
            </a:pPr>
            <a:r>
              <a:rPr lang="en-US" sz="2000" b="1" dirty="0">
                <a:latin typeface="+mn-lt"/>
              </a:rPr>
              <a:t>High chemical stability (inertness against oxidation..)</a:t>
            </a:r>
          </a:p>
          <a:p>
            <a:pPr algn="just">
              <a:lnSpc>
                <a:spcPct val="150000"/>
              </a:lnSpc>
              <a:buFont typeface="Wingdings 2" pitchFamily="18" charset="2"/>
              <a:buChar char="ö"/>
              <a:tabLst>
                <a:tab pos="381000" algn="l"/>
              </a:tabLst>
              <a:defRPr/>
            </a:pPr>
            <a:r>
              <a:rPr lang="en-US" sz="2000" b="1" dirty="0">
                <a:latin typeface="+mn-lt"/>
              </a:rPr>
              <a:t>Structural integrity after intercalation and de-intercalation</a:t>
            </a:r>
          </a:p>
          <a:p>
            <a:pPr algn="just">
              <a:lnSpc>
                <a:spcPct val="150000"/>
              </a:lnSpc>
              <a:buFont typeface="Wingdings 2" pitchFamily="18" charset="2"/>
              <a:buChar char="ö"/>
              <a:tabLst>
                <a:tab pos="381000" algn="l"/>
              </a:tabLst>
              <a:defRPr/>
            </a:pPr>
            <a:r>
              <a:rPr lang="en-US" sz="2000" b="1" dirty="0">
                <a:latin typeface="+mn-lt"/>
              </a:rPr>
              <a:t>High performances of gas storage</a:t>
            </a:r>
          </a:p>
          <a:p>
            <a:pPr algn="just">
              <a:lnSpc>
                <a:spcPct val="150000"/>
              </a:lnSpc>
              <a:buFont typeface="Wingdings 2" pitchFamily="18" charset="2"/>
              <a:buChar char="ö"/>
              <a:tabLst>
                <a:tab pos="381000" algn="l"/>
              </a:tabLst>
              <a:defRPr/>
            </a:pPr>
            <a:r>
              <a:rPr lang="en-US" sz="2000" b="1" dirty="0">
                <a:latin typeface="+mn-lt"/>
              </a:rPr>
              <a:t>Feasibility to attach foreign species or chemical groups</a:t>
            </a:r>
          </a:p>
          <a:p>
            <a:pPr algn="just">
              <a:lnSpc>
                <a:spcPct val="150000"/>
              </a:lnSpc>
              <a:buFont typeface="Wingdings 2" pitchFamily="18" charset="2"/>
              <a:buChar char="ö"/>
              <a:tabLst>
                <a:tab pos="381000" algn="l"/>
              </a:tabLst>
              <a:defRPr/>
            </a:pPr>
            <a:r>
              <a:rPr lang="en-US" sz="2000" b="1" dirty="0">
                <a:latin typeface="+mn-lt"/>
              </a:rPr>
              <a:t>Thermal stability (up to 2000 C  under vacuum) </a:t>
            </a:r>
            <a:endParaRPr lang="en-US" sz="2000" b="1" dirty="0">
              <a:latin typeface="+mn-lt"/>
              <a:sym typeface="Wingdings 2" pitchFamily="18" charset="2"/>
            </a:endParaRPr>
          </a:p>
          <a:p>
            <a:pPr algn="just">
              <a:lnSpc>
                <a:spcPct val="150000"/>
              </a:lnSpc>
              <a:buFont typeface="Wingdings 2" pitchFamily="18" charset="2"/>
              <a:buNone/>
              <a:tabLst>
                <a:tab pos="381000" algn="l"/>
              </a:tabLst>
              <a:defRPr/>
            </a:pPr>
            <a:r>
              <a:rPr lang="en-US" sz="2000" b="1" dirty="0">
                <a:latin typeface="+mn-lt"/>
                <a:sym typeface="Wingdings 2" pitchFamily="18" charset="2"/>
              </a:rPr>
              <a:t>Low density</a:t>
            </a:r>
            <a:r>
              <a:rPr lang="en-US" sz="2000" b="1" dirty="0">
                <a:latin typeface="+mn-lt"/>
              </a:rPr>
              <a:t> (1.33-1.40 g/cm</a:t>
            </a:r>
            <a:r>
              <a:rPr lang="en-US" sz="2000" b="1" baseline="30000" dirty="0">
                <a:latin typeface="+mn-lt"/>
              </a:rPr>
              <a:t>3</a:t>
            </a:r>
            <a:r>
              <a:rPr lang="en-US" sz="2000" b="1" dirty="0">
                <a:latin typeface="+mn-lt"/>
              </a:rPr>
              <a:t>) </a:t>
            </a:r>
            <a:r>
              <a:rPr lang="en-US" sz="2000" b="1" dirty="0">
                <a:latin typeface="+mn-lt"/>
                <a:sym typeface="Wingdings 2" pitchFamily="18" charset="2"/>
              </a:rPr>
              <a:t> (1/6 the weight of steel)</a:t>
            </a:r>
          </a:p>
          <a:p>
            <a:pPr algn="just">
              <a:lnSpc>
                <a:spcPct val="150000"/>
              </a:lnSpc>
              <a:buFont typeface="Wingdings 2" pitchFamily="18" charset="2"/>
              <a:buChar char="ö"/>
              <a:tabLst>
                <a:tab pos="381000" algn="l"/>
              </a:tabLst>
              <a:defRPr/>
            </a:pPr>
            <a:r>
              <a:rPr lang="en-US" sz="2000" b="1" dirty="0">
                <a:latin typeface="+mn-lt"/>
                <a:sym typeface="Wingdings 2" pitchFamily="18" charset="2"/>
              </a:rPr>
              <a:t>Mechanical </a:t>
            </a:r>
            <a:r>
              <a:rPr lang="en-US" sz="2000" b="1" dirty="0">
                <a:latin typeface="+mn-lt"/>
              </a:rPr>
              <a:t>Resistance (Young modulus ~1.8 </a:t>
            </a:r>
            <a:r>
              <a:rPr lang="en-US" sz="2000" b="1" dirty="0" err="1">
                <a:latin typeface="+mn-lt"/>
              </a:rPr>
              <a:t>TPa</a:t>
            </a:r>
            <a:r>
              <a:rPr lang="en-US" sz="2000" b="1" dirty="0">
                <a:latin typeface="+mn-lt"/>
              </a:rPr>
              <a:t>) </a:t>
            </a:r>
          </a:p>
          <a:p>
            <a:pPr algn="just">
              <a:lnSpc>
                <a:spcPct val="150000"/>
              </a:lnSpc>
              <a:buFont typeface="Wingdings 2" pitchFamily="18" charset="2"/>
              <a:buChar char="ö"/>
              <a:tabLst>
                <a:tab pos="381000" algn="l"/>
              </a:tabLst>
              <a:defRPr/>
            </a:pPr>
            <a:r>
              <a:rPr lang="en-US" sz="2000" b="1" dirty="0">
                <a:latin typeface="+mn-lt"/>
              </a:rPr>
              <a:t>Breaking strength : 13-50 </a:t>
            </a:r>
            <a:r>
              <a:rPr lang="en-US" sz="2000" b="1" dirty="0" err="1">
                <a:latin typeface="+mn-lt"/>
              </a:rPr>
              <a:t>GPa</a:t>
            </a:r>
            <a:r>
              <a:rPr lang="en-US" sz="2000" b="1" dirty="0">
                <a:latin typeface="+mn-lt"/>
              </a:rPr>
              <a:t> (a strain of 6%) </a:t>
            </a:r>
          </a:p>
          <a:p>
            <a:pPr algn="just">
              <a:lnSpc>
                <a:spcPct val="150000"/>
              </a:lnSpc>
              <a:buFont typeface="Wingdings 2" pitchFamily="18" charset="2"/>
              <a:buChar char="ö"/>
              <a:tabLst>
                <a:tab pos="381000" algn="l"/>
              </a:tabLst>
              <a:defRPr/>
            </a:pPr>
            <a:r>
              <a:rPr lang="en-US" sz="2000" b="1" dirty="0">
                <a:latin typeface="+mn-lt"/>
              </a:rPr>
              <a:t>Volume compressibility : 2 x 10</a:t>
            </a:r>
            <a:r>
              <a:rPr lang="en-US" sz="2000" b="1" baseline="30000" dirty="0">
                <a:latin typeface="+mn-lt"/>
              </a:rPr>
              <a:t> –3</a:t>
            </a:r>
            <a:r>
              <a:rPr lang="en-US" sz="2000" b="1" dirty="0">
                <a:latin typeface="+mn-lt"/>
              </a:rPr>
              <a:t>  1/</a:t>
            </a:r>
            <a:r>
              <a:rPr lang="en-US" sz="2000" b="1" dirty="0" err="1">
                <a:latin typeface="+mn-lt"/>
              </a:rPr>
              <a:t>kbar</a:t>
            </a:r>
            <a:r>
              <a:rPr lang="en-US" sz="2000" b="1" dirty="0">
                <a:latin typeface="+mn-lt"/>
              </a:rPr>
              <a:t> </a:t>
            </a:r>
          </a:p>
          <a:p>
            <a:pPr algn="just">
              <a:lnSpc>
                <a:spcPct val="150000"/>
              </a:lnSpc>
              <a:buFont typeface="Wingdings 2" pitchFamily="18" charset="2"/>
              <a:buNone/>
              <a:tabLst>
                <a:tab pos="381000" algn="l"/>
              </a:tabLst>
              <a:defRPr/>
            </a:pPr>
            <a:r>
              <a:rPr lang="en-US" sz="2000" b="1" dirty="0">
                <a:latin typeface="+mn-lt"/>
                <a:sym typeface="Wingdings 2" pitchFamily="18" charset="2"/>
              </a:rPr>
              <a:t>Reversible deformation modes (bending, axial compression, torsion)   </a:t>
            </a:r>
          </a:p>
        </p:txBody>
      </p:sp>
      <p:sp>
        <p:nvSpPr>
          <p:cNvPr id="4" name="Rectangle 2"/>
          <p:cNvSpPr>
            <a:spLocks noChangeArrowheads="1"/>
          </p:cNvSpPr>
          <p:nvPr/>
        </p:nvSpPr>
        <p:spPr bwMode="auto">
          <a:xfrm>
            <a:off x="428625" y="4643438"/>
            <a:ext cx="8153400" cy="1016000"/>
          </a:xfrm>
          <a:prstGeom prst="rect">
            <a:avLst/>
          </a:prstGeom>
          <a:noFill/>
          <a:ln w="9525">
            <a:noFill/>
            <a:miter lim="800000"/>
            <a:headEnd/>
            <a:tailEnd/>
          </a:ln>
        </p:spPr>
        <p:txBody>
          <a:bodyPr>
            <a:spAutoFit/>
          </a:bodyPr>
          <a:lstStyle/>
          <a:p>
            <a:pPr>
              <a:lnSpc>
                <a:spcPct val="150000"/>
              </a:lnSpc>
              <a:buFont typeface="Wingdings 2" pitchFamily="18" charset="2"/>
              <a:buChar char="ö"/>
              <a:defRPr/>
            </a:pPr>
            <a:r>
              <a:rPr lang="en-US" sz="2000" b="1" dirty="0">
                <a:latin typeface="+mn-lt"/>
                <a:sym typeface="Wingdings 2" pitchFamily="18" charset="2"/>
              </a:rPr>
              <a:t> T</a:t>
            </a:r>
            <a:r>
              <a:rPr lang="en-US" sz="2000" b="1" dirty="0">
                <a:latin typeface="+mn-lt"/>
              </a:rPr>
              <a:t>he highest thermal conductivity (2000-6000 W/</a:t>
            </a:r>
            <a:r>
              <a:rPr lang="en-US" sz="2000" b="1" dirty="0" err="1">
                <a:latin typeface="+mn-lt"/>
              </a:rPr>
              <a:t>m·K</a:t>
            </a:r>
            <a:r>
              <a:rPr lang="en-US" sz="2000" b="1" dirty="0">
                <a:latin typeface="+mn-lt"/>
              </a:rPr>
              <a:t>)</a:t>
            </a:r>
          </a:p>
          <a:p>
            <a:pPr>
              <a:lnSpc>
                <a:spcPct val="150000"/>
              </a:lnSpc>
              <a:buFont typeface="Wingdings 2" pitchFamily="18" charset="2"/>
              <a:buChar char="ö"/>
              <a:defRPr/>
            </a:pPr>
            <a:r>
              <a:rPr lang="en-US" sz="2000" b="1" dirty="0">
                <a:latin typeface="+mn-lt"/>
                <a:sym typeface="Wingdings 2" pitchFamily="18" charset="2"/>
              </a:rPr>
              <a:t>Metallic or semiconducting </a:t>
            </a:r>
            <a:r>
              <a:rPr lang="en-US" sz="2000" b="1" dirty="0" err="1">
                <a:latin typeface="+mn-lt"/>
                <a:sym typeface="Wingdings 2" pitchFamily="18" charset="2"/>
              </a:rPr>
              <a:t>behaviour</a:t>
            </a:r>
            <a:endParaRPr lang="en-US" sz="2000" b="1" dirty="0">
              <a:latin typeface="+mn-lt"/>
              <a:sym typeface="Wingdings 2" pitchFamily="18" charset="2"/>
            </a:endParaRPr>
          </a:p>
        </p:txBody>
      </p:sp>
      <p:sp>
        <p:nvSpPr>
          <p:cNvPr id="5" name="Rectangle 3"/>
          <p:cNvSpPr>
            <a:spLocks noChangeArrowheads="1"/>
          </p:cNvSpPr>
          <p:nvPr/>
        </p:nvSpPr>
        <p:spPr bwMode="auto">
          <a:xfrm>
            <a:off x="428625" y="5643563"/>
            <a:ext cx="4217988" cy="554037"/>
          </a:xfrm>
          <a:prstGeom prst="rect">
            <a:avLst/>
          </a:prstGeom>
          <a:noFill/>
          <a:ln w="9525">
            <a:noFill/>
            <a:miter lim="800000"/>
            <a:headEnd/>
            <a:tailEnd/>
          </a:ln>
        </p:spPr>
        <p:txBody>
          <a:bodyPr wrap="none">
            <a:spAutoFit/>
          </a:bodyPr>
          <a:lstStyle/>
          <a:p>
            <a:pPr>
              <a:lnSpc>
                <a:spcPct val="150000"/>
              </a:lnSpc>
              <a:buFont typeface="Wingdings 2" pitchFamily="18" charset="2"/>
              <a:buChar char="ö"/>
              <a:defRPr/>
            </a:pPr>
            <a:r>
              <a:rPr lang="en-US" sz="2000" b="1" dirty="0">
                <a:latin typeface="+mn-lt"/>
                <a:sym typeface="Wingdings 2" pitchFamily="18" charset="2"/>
              </a:rPr>
              <a:t>Electrical conductivity (1 GA/cm</a:t>
            </a:r>
            <a:r>
              <a:rPr lang="en-US" sz="2000" b="1" baseline="30000" dirty="0">
                <a:latin typeface="+mn-lt"/>
                <a:sym typeface="Wingdings 2" pitchFamily="18" charset="2"/>
              </a:rPr>
              <a:t>2 </a:t>
            </a:r>
            <a:r>
              <a:rPr lang="en-US" sz="2000" b="1" dirty="0">
                <a:latin typeface="+mn-lt"/>
                <a:sym typeface="Wingdings 2" pitchFamily="18" charset="2"/>
              </a:rPr>
              <a:t>)</a:t>
            </a:r>
          </a:p>
        </p:txBody>
      </p:sp>
      <p:sp>
        <p:nvSpPr>
          <p:cNvPr id="6" name="Rectangle 4"/>
          <p:cNvSpPr>
            <a:spLocks noChangeArrowheads="1"/>
          </p:cNvSpPr>
          <p:nvPr/>
        </p:nvSpPr>
        <p:spPr bwMode="auto">
          <a:xfrm>
            <a:off x="428625" y="6143625"/>
            <a:ext cx="4830763" cy="554038"/>
          </a:xfrm>
          <a:prstGeom prst="rect">
            <a:avLst/>
          </a:prstGeom>
          <a:noFill/>
          <a:ln w="9525">
            <a:noFill/>
            <a:miter lim="800000"/>
            <a:headEnd/>
            <a:tailEnd/>
          </a:ln>
        </p:spPr>
        <p:txBody>
          <a:bodyPr wrap="none">
            <a:spAutoFit/>
          </a:bodyPr>
          <a:lstStyle/>
          <a:p>
            <a:pPr>
              <a:lnSpc>
                <a:spcPct val="150000"/>
              </a:lnSpc>
              <a:buFont typeface="Wingdings 2" pitchFamily="18" charset="2"/>
              <a:buChar char="ö"/>
              <a:defRPr/>
            </a:pPr>
            <a:r>
              <a:rPr lang="en-US" sz="2000" b="1" dirty="0">
                <a:latin typeface="+mn-lt"/>
                <a:sym typeface="Wingdings 2" pitchFamily="18" charset="2"/>
              </a:rPr>
              <a:t>High efficiency of Field  Emission  (FE)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2555875" y="-71438"/>
            <a:ext cx="4394088" cy="523220"/>
          </a:xfrm>
          <a:prstGeom prst="rect">
            <a:avLst/>
          </a:prstGeom>
          <a:noFill/>
          <a:ln w="9525">
            <a:noFill/>
            <a:miter lim="800000"/>
            <a:headEnd/>
            <a:tailEnd/>
          </a:ln>
        </p:spPr>
        <p:txBody>
          <a:bodyPr wrap="none">
            <a:spAutoFit/>
          </a:bodyPr>
          <a:lstStyle/>
          <a:p>
            <a:pPr eaLnBrk="0" hangingPunct="0"/>
            <a:r>
              <a:rPr lang="it-IT" b="1" dirty="0">
                <a:solidFill>
                  <a:srgbClr val="CC0066"/>
                </a:solidFill>
                <a:latin typeface="+mj-lt"/>
              </a:rPr>
              <a:t>HOW TO ROLL  GRAPHENE</a:t>
            </a:r>
            <a:r>
              <a:rPr lang="it-IT" sz="2800" b="1" dirty="0">
                <a:solidFill>
                  <a:srgbClr val="993300"/>
                </a:solidFill>
                <a:latin typeface="+mj-lt"/>
              </a:rPr>
              <a:t> </a:t>
            </a:r>
          </a:p>
        </p:txBody>
      </p:sp>
      <p:pic>
        <p:nvPicPr>
          <p:cNvPr id="30723" name="Picture 9"/>
          <p:cNvPicPr>
            <a:picLocks noChangeAspect="1" noChangeArrowheads="1"/>
          </p:cNvPicPr>
          <p:nvPr/>
        </p:nvPicPr>
        <p:blipFill>
          <a:blip r:embed="rId2"/>
          <a:srcRect/>
          <a:stretch>
            <a:fillRect/>
          </a:stretch>
        </p:blipFill>
        <p:spPr bwMode="auto">
          <a:xfrm>
            <a:off x="714375" y="3357563"/>
            <a:ext cx="7302500" cy="3143250"/>
          </a:xfrm>
          <a:prstGeom prst="rect">
            <a:avLst/>
          </a:prstGeom>
          <a:noFill/>
          <a:ln w="9525">
            <a:noFill/>
            <a:miter lim="800000"/>
            <a:headEnd/>
            <a:tailEnd/>
          </a:ln>
        </p:spPr>
      </p:pic>
      <p:pic>
        <p:nvPicPr>
          <p:cNvPr id="30724" name="Picture 10"/>
          <p:cNvPicPr>
            <a:picLocks noChangeAspect="1" noChangeArrowheads="1"/>
          </p:cNvPicPr>
          <p:nvPr/>
        </p:nvPicPr>
        <p:blipFill>
          <a:blip r:embed="rId3"/>
          <a:srcRect/>
          <a:stretch>
            <a:fillRect/>
          </a:stretch>
        </p:blipFill>
        <p:spPr bwMode="auto">
          <a:xfrm>
            <a:off x="133350" y="428625"/>
            <a:ext cx="9010650" cy="2643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a:blip r:embed="rId3"/>
          <a:srcRect/>
          <a:stretch>
            <a:fillRect/>
          </a:stretch>
        </p:blipFill>
        <p:spPr bwMode="auto">
          <a:xfrm>
            <a:off x="0" y="1143000"/>
            <a:ext cx="4362450" cy="3500438"/>
          </a:xfrm>
          <a:prstGeom prst="rect">
            <a:avLst/>
          </a:prstGeom>
          <a:noFill/>
          <a:ln w="9525">
            <a:noFill/>
            <a:miter lim="800000"/>
            <a:headEnd/>
            <a:tailEnd/>
          </a:ln>
        </p:spPr>
      </p:pic>
      <p:sp>
        <p:nvSpPr>
          <p:cNvPr id="3" name="Rectangle 2"/>
          <p:cNvSpPr/>
          <p:nvPr/>
        </p:nvSpPr>
        <p:spPr>
          <a:xfrm>
            <a:off x="0" y="0"/>
            <a:ext cx="4357688" cy="1200150"/>
          </a:xfrm>
          <a:prstGeom prst="rect">
            <a:avLst/>
          </a:prstGeom>
        </p:spPr>
        <p:txBody>
          <a:bodyPr>
            <a:spAutoFit/>
          </a:bodyPr>
          <a:lstStyle/>
          <a:p>
            <a:pPr>
              <a:defRPr/>
            </a:pPr>
            <a:r>
              <a:rPr lang="en-US" dirty="0">
                <a:solidFill>
                  <a:srgbClr val="C00000"/>
                </a:solidFill>
                <a:latin typeface="+mn-lt"/>
              </a:rPr>
              <a:t>Sketch of the way to make a single-wall carbon </a:t>
            </a:r>
            <a:r>
              <a:rPr lang="en-US" dirty="0" err="1">
                <a:solidFill>
                  <a:srgbClr val="C00000"/>
                </a:solidFill>
                <a:latin typeface="+mn-lt"/>
              </a:rPr>
              <a:t>nanotube</a:t>
            </a:r>
            <a:r>
              <a:rPr lang="en-US" dirty="0">
                <a:solidFill>
                  <a:srgbClr val="C00000"/>
                </a:solidFill>
                <a:latin typeface="+mn-lt"/>
              </a:rPr>
              <a:t>, starting from a </a:t>
            </a:r>
            <a:r>
              <a:rPr lang="en-US" dirty="0" err="1">
                <a:solidFill>
                  <a:srgbClr val="C00000"/>
                </a:solidFill>
                <a:latin typeface="+mn-lt"/>
              </a:rPr>
              <a:t>graphene</a:t>
            </a:r>
            <a:r>
              <a:rPr lang="en-US" dirty="0">
                <a:solidFill>
                  <a:srgbClr val="C00000"/>
                </a:solidFill>
                <a:latin typeface="+mn-lt"/>
              </a:rPr>
              <a:t> sheet</a:t>
            </a:r>
          </a:p>
        </p:txBody>
      </p:sp>
      <p:pic>
        <p:nvPicPr>
          <p:cNvPr id="2053" name="Picture 3"/>
          <p:cNvPicPr>
            <a:picLocks noChangeAspect="1" noChangeArrowheads="1"/>
          </p:cNvPicPr>
          <p:nvPr/>
        </p:nvPicPr>
        <p:blipFill>
          <a:blip r:embed="rId4"/>
          <a:srcRect/>
          <a:stretch>
            <a:fillRect/>
          </a:stretch>
        </p:blipFill>
        <p:spPr bwMode="auto">
          <a:xfrm>
            <a:off x="4708525" y="857250"/>
            <a:ext cx="4127500" cy="2714625"/>
          </a:xfrm>
          <a:prstGeom prst="rect">
            <a:avLst/>
          </a:prstGeom>
          <a:noFill/>
          <a:ln w="9525">
            <a:noFill/>
            <a:miter lim="800000"/>
            <a:headEnd/>
            <a:tailEnd/>
          </a:ln>
        </p:spPr>
      </p:pic>
      <p:sp>
        <p:nvSpPr>
          <p:cNvPr id="5" name="Rectangle 4"/>
          <p:cNvSpPr/>
          <p:nvPr/>
        </p:nvSpPr>
        <p:spPr>
          <a:xfrm>
            <a:off x="4572000" y="0"/>
            <a:ext cx="4572000" cy="830263"/>
          </a:xfrm>
          <a:prstGeom prst="rect">
            <a:avLst/>
          </a:prstGeom>
        </p:spPr>
        <p:txBody>
          <a:bodyPr>
            <a:spAutoFit/>
          </a:bodyPr>
          <a:lstStyle/>
          <a:p>
            <a:pPr>
              <a:defRPr/>
            </a:pPr>
            <a:r>
              <a:rPr lang="en-US" sz="1600" dirty="0">
                <a:latin typeface="+mn-lt"/>
              </a:rPr>
              <a:t>The various ways to roll </a:t>
            </a:r>
            <a:r>
              <a:rPr lang="en-US" sz="1600" dirty="0" err="1">
                <a:latin typeface="+mn-lt"/>
              </a:rPr>
              <a:t>graphene</a:t>
            </a:r>
            <a:r>
              <a:rPr lang="en-US" sz="1600" dirty="0">
                <a:latin typeface="+mn-lt"/>
              </a:rPr>
              <a:t> into tubes are therefore mathematically defined by the vector of </a:t>
            </a:r>
            <a:r>
              <a:rPr lang="en-US" sz="1600" dirty="0" err="1">
                <a:latin typeface="+mn-lt"/>
              </a:rPr>
              <a:t>helicity</a:t>
            </a:r>
            <a:r>
              <a:rPr lang="en-US" sz="1600" dirty="0">
                <a:latin typeface="+mn-lt"/>
              </a:rPr>
              <a:t> </a:t>
            </a:r>
            <a:r>
              <a:rPr lang="en-US" sz="1600" b="1" i="1" dirty="0">
                <a:latin typeface="+mn-lt"/>
              </a:rPr>
              <a:t>C</a:t>
            </a:r>
            <a:r>
              <a:rPr lang="en-US" sz="1600" b="1" i="1" baseline="-25000" dirty="0">
                <a:latin typeface="+mn-lt"/>
              </a:rPr>
              <a:t>h</a:t>
            </a:r>
            <a:r>
              <a:rPr lang="en-US" sz="1600" b="1" i="1" dirty="0">
                <a:latin typeface="+mn-lt"/>
              </a:rPr>
              <a:t>, and </a:t>
            </a:r>
            <a:r>
              <a:rPr lang="en-US" sz="1600" dirty="0">
                <a:latin typeface="+mn-lt"/>
              </a:rPr>
              <a:t>the angle of </a:t>
            </a:r>
            <a:r>
              <a:rPr lang="en-US" sz="1600" dirty="0" err="1">
                <a:latin typeface="+mn-lt"/>
              </a:rPr>
              <a:t>helicity</a:t>
            </a:r>
            <a:r>
              <a:rPr lang="en-US" sz="1600" dirty="0">
                <a:latin typeface="+mn-lt"/>
              </a:rPr>
              <a:t> </a:t>
            </a:r>
            <a:r>
              <a:rPr lang="en-US" sz="1600" i="1" dirty="0">
                <a:latin typeface="+mn-lt"/>
              </a:rPr>
              <a:t>θ, as follows</a:t>
            </a:r>
            <a:endParaRPr lang="en-US" sz="1600" dirty="0">
              <a:latin typeface="+mn-lt"/>
            </a:endParaRPr>
          </a:p>
        </p:txBody>
      </p:sp>
      <p:sp>
        <p:nvSpPr>
          <p:cNvPr id="6" name="Rectangle 5"/>
          <p:cNvSpPr/>
          <p:nvPr/>
        </p:nvSpPr>
        <p:spPr>
          <a:xfrm>
            <a:off x="4357688" y="3286125"/>
            <a:ext cx="4572000" cy="646113"/>
          </a:xfrm>
          <a:prstGeom prst="rect">
            <a:avLst/>
          </a:prstGeom>
        </p:spPr>
        <p:txBody>
          <a:bodyPr>
            <a:spAutoFit/>
          </a:bodyPr>
          <a:lstStyle/>
          <a:p>
            <a:pPr>
              <a:defRPr/>
            </a:pPr>
            <a:r>
              <a:rPr lang="en-US" sz="1800" dirty="0">
                <a:latin typeface="+mn-lt"/>
              </a:rPr>
              <a:t>where n and m are the integers of the vector </a:t>
            </a:r>
            <a:r>
              <a:rPr lang="en-US" sz="1800" b="1" dirty="0">
                <a:latin typeface="+mn-lt"/>
              </a:rPr>
              <a:t>OA considering </a:t>
            </a:r>
            <a:r>
              <a:rPr lang="en-US" sz="1800" dirty="0">
                <a:latin typeface="+mn-lt"/>
              </a:rPr>
              <a:t>the unit vectors </a:t>
            </a:r>
            <a:r>
              <a:rPr lang="en-US" sz="1800" b="1" dirty="0">
                <a:latin typeface="+mn-lt"/>
              </a:rPr>
              <a:t>a</a:t>
            </a:r>
            <a:r>
              <a:rPr lang="en-US" sz="1800" b="1" baseline="-25000" dirty="0">
                <a:latin typeface="+mn-lt"/>
              </a:rPr>
              <a:t>1</a:t>
            </a:r>
            <a:r>
              <a:rPr lang="en-US" sz="1800" b="1" dirty="0">
                <a:latin typeface="+mn-lt"/>
              </a:rPr>
              <a:t> and a</a:t>
            </a:r>
            <a:r>
              <a:rPr lang="en-US" sz="1800" b="1" baseline="-25000" dirty="0">
                <a:latin typeface="+mn-lt"/>
              </a:rPr>
              <a:t>2</a:t>
            </a:r>
            <a:r>
              <a:rPr lang="en-US" sz="1800" b="1" dirty="0">
                <a:latin typeface="+mn-lt"/>
              </a:rPr>
              <a:t>.</a:t>
            </a:r>
            <a:endParaRPr lang="en-US" sz="1800" dirty="0">
              <a:latin typeface="+mn-lt"/>
            </a:endParaRPr>
          </a:p>
        </p:txBody>
      </p:sp>
      <p:sp>
        <p:nvSpPr>
          <p:cNvPr id="7" name="Rectangle 6"/>
          <p:cNvSpPr/>
          <p:nvPr/>
        </p:nvSpPr>
        <p:spPr>
          <a:xfrm>
            <a:off x="0" y="4826000"/>
            <a:ext cx="4572000" cy="2032000"/>
          </a:xfrm>
          <a:prstGeom prst="rect">
            <a:avLst/>
          </a:prstGeom>
        </p:spPr>
        <p:txBody>
          <a:bodyPr>
            <a:spAutoFit/>
          </a:bodyPr>
          <a:lstStyle/>
          <a:p>
            <a:pPr>
              <a:defRPr/>
            </a:pPr>
            <a:r>
              <a:rPr lang="en-US" sz="1800" dirty="0">
                <a:latin typeface="+mn-lt"/>
              </a:rPr>
              <a:t>The vector of </a:t>
            </a:r>
            <a:r>
              <a:rPr lang="en-US" sz="1800" dirty="0" err="1">
                <a:latin typeface="+mn-lt"/>
              </a:rPr>
              <a:t>helicity</a:t>
            </a:r>
            <a:r>
              <a:rPr lang="en-US" sz="1800" dirty="0">
                <a:latin typeface="+mn-lt"/>
              </a:rPr>
              <a:t> </a:t>
            </a:r>
            <a:r>
              <a:rPr lang="en-US" sz="1800" b="1" i="1" dirty="0">
                <a:latin typeface="+mn-lt"/>
              </a:rPr>
              <a:t>C</a:t>
            </a:r>
            <a:r>
              <a:rPr lang="en-US" sz="1800" b="1" i="1" baseline="-25000" dirty="0">
                <a:latin typeface="+mn-lt"/>
              </a:rPr>
              <a:t>h</a:t>
            </a:r>
            <a:r>
              <a:rPr lang="en-US" sz="1800" b="1" i="1" dirty="0">
                <a:latin typeface="+mn-lt"/>
              </a:rPr>
              <a:t>(= OA) is perpendicular to </a:t>
            </a:r>
            <a:r>
              <a:rPr lang="en-US" sz="1800" dirty="0">
                <a:latin typeface="+mn-lt"/>
              </a:rPr>
              <a:t>the tube axis, while the angle of </a:t>
            </a:r>
            <a:r>
              <a:rPr lang="en-US" sz="1800" dirty="0" err="1">
                <a:latin typeface="+mn-lt"/>
              </a:rPr>
              <a:t>helicity</a:t>
            </a:r>
            <a:r>
              <a:rPr lang="en-US" sz="1800" dirty="0">
                <a:latin typeface="+mn-lt"/>
              </a:rPr>
              <a:t> </a:t>
            </a:r>
            <a:r>
              <a:rPr lang="en-US" sz="1800" i="1" dirty="0">
                <a:latin typeface="+mn-lt"/>
              </a:rPr>
              <a:t>θ is taken with </a:t>
            </a:r>
            <a:r>
              <a:rPr lang="en-US" sz="1800" dirty="0">
                <a:latin typeface="+mn-lt"/>
              </a:rPr>
              <a:t>respect to the so-called </a:t>
            </a:r>
            <a:r>
              <a:rPr lang="en-US" sz="1800" dirty="0" err="1">
                <a:latin typeface="+mn-lt"/>
              </a:rPr>
              <a:t>zig-zag</a:t>
            </a:r>
            <a:r>
              <a:rPr lang="en-US" sz="1800" dirty="0">
                <a:latin typeface="+mn-lt"/>
              </a:rPr>
              <a:t> axis, </a:t>
            </a:r>
            <a:r>
              <a:rPr lang="en-US" sz="1800" dirty="0" err="1">
                <a:latin typeface="+mn-lt"/>
              </a:rPr>
              <a:t>i</a:t>
            </a:r>
            <a:r>
              <a:rPr lang="en-US" sz="1800" dirty="0">
                <a:latin typeface="+mn-lt"/>
              </a:rPr>
              <a:t>. e., the vector of </a:t>
            </a:r>
            <a:r>
              <a:rPr lang="en-US" sz="1800" dirty="0" err="1">
                <a:latin typeface="+mn-lt"/>
              </a:rPr>
              <a:t>helicity</a:t>
            </a:r>
            <a:r>
              <a:rPr lang="en-US" sz="1800" dirty="0">
                <a:latin typeface="+mn-lt"/>
              </a:rPr>
              <a:t> that makes </a:t>
            </a:r>
            <a:r>
              <a:rPr lang="en-US" sz="1800" dirty="0" err="1">
                <a:latin typeface="+mn-lt"/>
              </a:rPr>
              <a:t>nanotubes</a:t>
            </a:r>
            <a:r>
              <a:rPr lang="en-US" sz="1800" dirty="0">
                <a:latin typeface="+mn-lt"/>
              </a:rPr>
              <a:t> of the “</a:t>
            </a:r>
            <a:r>
              <a:rPr lang="en-US" sz="1800" dirty="0" err="1">
                <a:latin typeface="+mn-lt"/>
              </a:rPr>
              <a:t>zig-zag</a:t>
            </a:r>
            <a:r>
              <a:rPr lang="en-US" sz="1800" dirty="0">
                <a:latin typeface="+mn-lt"/>
              </a:rPr>
              <a:t>” type </a:t>
            </a:r>
            <a:r>
              <a:rPr lang="en-US" sz="1800" dirty="0" smtClean="0">
                <a:latin typeface="+mn-lt"/>
              </a:rPr>
              <a:t>. </a:t>
            </a:r>
            <a:r>
              <a:rPr lang="en-US" sz="1800" dirty="0">
                <a:latin typeface="+mn-lt"/>
              </a:rPr>
              <a:t>The diameter </a:t>
            </a:r>
            <a:r>
              <a:rPr lang="en-US" sz="1800" i="1" dirty="0">
                <a:latin typeface="+mn-lt"/>
              </a:rPr>
              <a:t>D of the corresponding </a:t>
            </a:r>
            <a:r>
              <a:rPr lang="en-US" sz="1800" i="1" dirty="0" err="1">
                <a:latin typeface="+mn-lt"/>
              </a:rPr>
              <a:t>nanotube</a:t>
            </a:r>
            <a:r>
              <a:rPr lang="en-US" sz="1800" i="1" dirty="0">
                <a:latin typeface="+mn-lt"/>
              </a:rPr>
              <a:t> </a:t>
            </a:r>
            <a:r>
              <a:rPr lang="en-US" sz="1800" dirty="0">
                <a:latin typeface="+mn-lt"/>
              </a:rPr>
              <a:t>is related to </a:t>
            </a:r>
            <a:r>
              <a:rPr lang="en-US" sz="1800" b="1" i="1" dirty="0">
                <a:latin typeface="+mn-lt"/>
              </a:rPr>
              <a:t>C</a:t>
            </a:r>
            <a:r>
              <a:rPr lang="en-US" sz="1800" b="1" i="1" baseline="-25000" dirty="0">
                <a:latin typeface="+mn-lt"/>
              </a:rPr>
              <a:t>h</a:t>
            </a:r>
            <a:r>
              <a:rPr lang="en-US" sz="1800" b="1" i="1" dirty="0">
                <a:latin typeface="+mn-lt"/>
              </a:rPr>
              <a:t> by the relation:</a:t>
            </a:r>
            <a:endParaRPr lang="en-US" sz="1800" dirty="0">
              <a:latin typeface="+mn-lt"/>
            </a:endParaRPr>
          </a:p>
        </p:txBody>
      </p:sp>
      <p:pic>
        <p:nvPicPr>
          <p:cNvPr id="2057" name="Picture 4"/>
          <p:cNvPicPr>
            <a:picLocks noChangeAspect="1" noChangeArrowheads="1"/>
          </p:cNvPicPr>
          <p:nvPr/>
        </p:nvPicPr>
        <p:blipFill>
          <a:blip r:embed="rId5"/>
          <a:srcRect/>
          <a:stretch>
            <a:fillRect/>
          </a:stretch>
        </p:blipFill>
        <p:spPr bwMode="auto">
          <a:xfrm>
            <a:off x="4929188" y="5000625"/>
            <a:ext cx="3743325" cy="1500188"/>
          </a:xfrm>
          <a:prstGeom prst="rect">
            <a:avLst/>
          </a:prstGeom>
          <a:noFill/>
          <a:ln w="9525">
            <a:noFill/>
            <a:miter lim="800000"/>
            <a:headEnd/>
            <a:tailEnd/>
          </a:ln>
        </p:spPr>
      </p:pic>
      <p:graphicFrame>
        <p:nvGraphicFramePr>
          <p:cNvPr id="2050" name="Object 9"/>
          <p:cNvGraphicFramePr>
            <a:graphicFrameLocks noChangeAspect="1"/>
          </p:cNvGraphicFramePr>
          <p:nvPr/>
        </p:nvGraphicFramePr>
        <p:xfrm>
          <a:off x="5326063" y="4071938"/>
          <a:ext cx="2746375" cy="806450"/>
        </p:xfrm>
        <a:graphic>
          <a:graphicData uri="http://schemas.openxmlformats.org/presentationml/2006/ole">
            <mc:AlternateContent xmlns:mc="http://schemas.openxmlformats.org/markup-compatibility/2006">
              <mc:Choice xmlns:v="urn:schemas-microsoft-com:vml" Requires="v">
                <p:oleObj spid="_x0000_s2052" name="Equation" r:id="rId6" imgW="1600200" imgH="469800" progId="Equation.3">
                  <p:embed/>
                </p:oleObj>
              </mc:Choice>
              <mc:Fallback>
                <p:oleObj name="Equation" r:id="rId6" imgW="1600200" imgH="4698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6063" y="4071938"/>
                        <a:ext cx="2746375"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7656092" y="785794"/>
            <a:ext cx="1487908" cy="584775"/>
          </a:xfrm>
          <a:prstGeom prst="rect">
            <a:avLst/>
          </a:prstGeom>
          <a:noFill/>
        </p:spPr>
        <p:txBody>
          <a:bodyPr wrap="none" rtlCol="0">
            <a:spAutoFit/>
          </a:bodyPr>
          <a:lstStyle/>
          <a:p>
            <a:r>
              <a:rPr lang="en-US" sz="1600" dirty="0" smtClean="0">
                <a:solidFill>
                  <a:srgbClr val="FF0000"/>
                </a:solidFill>
                <a:latin typeface="+mj-lt"/>
              </a:rPr>
              <a:t>a1=a2=2bcos30</a:t>
            </a:r>
          </a:p>
          <a:p>
            <a:r>
              <a:rPr lang="en-US" sz="1600" dirty="0" smtClean="0">
                <a:solidFill>
                  <a:srgbClr val="FF0000"/>
                </a:solidFill>
                <a:latin typeface="+mj-lt"/>
              </a:rPr>
              <a:t>bond=a/√3</a:t>
            </a:r>
            <a:endParaRPr lang="en-US" sz="1600" dirty="0">
              <a:solidFill>
                <a:srgbClr val="FF0000"/>
              </a:solidFill>
              <a:latin typeface="+mj-l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ext Box 10"/>
          <p:cNvSpPr txBox="1">
            <a:spLocks noChangeArrowheads="1"/>
          </p:cNvSpPr>
          <p:nvPr/>
        </p:nvSpPr>
        <p:spPr bwMode="auto">
          <a:xfrm>
            <a:off x="-1357313" y="-71438"/>
            <a:ext cx="8642351" cy="584201"/>
          </a:xfrm>
          <a:prstGeom prst="rect">
            <a:avLst/>
          </a:prstGeom>
          <a:noFill/>
          <a:ln w="9525">
            <a:noFill/>
            <a:miter lim="800000"/>
            <a:headEnd/>
            <a:tailEnd/>
          </a:ln>
        </p:spPr>
        <p:txBody>
          <a:bodyPr>
            <a:spAutoFit/>
          </a:bodyPr>
          <a:lstStyle/>
          <a:p>
            <a:pPr algn="ctr">
              <a:defRPr/>
            </a:pPr>
            <a:r>
              <a:rPr lang="it-IT" sz="3200" dirty="0">
                <a:solidFill>
                  <a:srgbClr val="990033"/>
                </a:solidFill>
                <a:latin typeface="+mj-lt"/>
              </a:rPr>
              <a:t>CARBON NANOTUBE</a:t>
            </a:r>
          </a:p>
        </p:txBody>
      </p:sp>
      <p:pic>
        <p:nvPicPr>
          <p:cNvPr id="15363" name="Picture 8"/>
          <p:cNvPicPr>
            <a:picLocks noChangeAspect="1" noChangeArrowheads="1"/>
          </p:cNvPicPr>
          <p:nvPr/>
        </p:nvPicPr>
        <p:blipFill>
          <a:blip r:embed="rId2"/>
          <a:srcRect/>
          <a:stretch>
            <a:fillRect/>
          </a:stretch>
        </p:blipFill>
        <p:spPr bwMode="auto">
          <a:xfrm>
            <a:off x="0" y="500063"/>
            <a:ext cx="4913313" cy="5072062"/>
          </a:xfrm>
          <a:prstGeom prst="rect">
            <a:avLst/>
          </a:prstGeom>
          <a:noFill/>
          <a:ln w="9525">
            <a:noFill/>
            <a:miter lim="800000"/>
            <a:headEnd/>
            <a:tailEnd/>
          </a:ln>
        </p:spPr>
      </p:pic>
      <p:sp>
        <p:nvSpPr>
          <p:cNvPr id="8" name="Rectangle 7"/>
          <p:cNvSpPr/>
          <p:nvPr/>
        </p:nvSpPr>
        <p:spPr>
          <a:xfrm>
            <a:off x="4929188" y="142875"/>
            <a:ext cx="4214812" cy="6556375"/>
          </a:xfrm>
          <a:prstGeom prst="rect">
            <a:avLst/>
          </a:prstGeom>
        </p:spPr>
        <p:txBody>
          <a:bodyPr>
            <a:spAutoFit/>
          </a:bodyPr>
          <a:lstStyle/>
          <a:p>
            <a:pPr>
              <a:defRPr/>
            </a:pPr>
            <a:r>
              <a:rPr lang="en-US" sz="1400" dirty="0">
                <a:latin typeface="+mj-lt"/>
              </a:rPr>
              <a:t>Allomorphs of carbon are depicted. (a) Diamond forms in a </a:t>
            </a:r>
            <a:r>
              <a:rPr lang="en-US" sz="1400" dirty="0" err="1">
                <a:latin typeface="+mj-lt"/>
              </a:rPr>
              <a:t>tatrahedral</a:t>
            </a:r>
            <a:r>
              <a:rPr lang="en-US" sz="1400" dirty="0">
                <a:latin typeface="+mj-lt"/>
              </a:rPr>
              <a:t> (sp3 bonding) arrangement where each carbon is bonded to four others. (b) Graphite is the most stable form of carbon. It forms in planes that consist of hexagonal arrangement of carbon atoms. The bonding in graphite is sp2. Van </a:t>
            </a:r>
            <a:r>
              <a:rPr lang="en-US" sz="1400" dirty="0" err="1">
                <a:latin typeface="+mj-lt"/>
              </a:rPr>
              <a:t>der</a:t>
            </a:r>
            <a:r>
              <a:rPr lang="en-US" sz="1400" dirty="0">
                <a:latin typeface="+mj-lt"/>
              </a:rPr>
              <a:t> Waals forces hold the planes together. (c) Another form of diamond called </a:t>
            </a:r>
            <a:r>
              <a:rPr lang="en-US" sz="1400" dirty="0" err="1">
                <a:latin typeface="+mj-lt"/>
              </a:rPr>
              <a:t>lonsdaleite</a:t>
            </a:r>
            <a:r>
              <a:rPr lang="en-US" sz="1400" dirty="0">
                <a:latin typeface="+mj-lt"/>
              </a:rPr>
              <a:t> has more hexagonal character to its structure. It is believed to form after a meteor impact that transforms graphite into </a:t>
            </a:r>
            <a:r>
              <a:rPr lang="en-US" sz="1400" dirty="0" err="1">
                <a:latin typeface="+mj-lt"/>
              </a:rPr>
              <a:t>lonsdaleite</a:t>
            </a:r>
            <a:r>
              <a:rPr lang="en-US" sz="1400" dirty="0">
                <a:latin typeface="+mj-lt"/>
              </a:rPr>
              <a:t> while creating the hexagonal form of graphite. (d)–(f) Fullerenes were discovered in 1985 by Richard Smalley and his group. Fullerenes are carbon’s representative in the zero-dimensional class of </a:t>
            </a:r>
            <a:r>
              <a:rPr lang="en-US" sz="1400" dirty="0" err="1">
                <a:latin typeface="+mj-lt"/>
              </a:rPr>
              <a:t>nanomaterials</a:t>
            </a:r>
            <a:r>
              <a:rPr lang="en-US" sz="1400" dirty="0">
                <a:latin typeface="+mj-lt"/>
              </a:rPr>
              <a:t>. (g) Amorphous carbon does not have any crystalline structure (no </a:t>
            </a:r>
            <a:r>
              <a:rPr lang="en-US" sz="1400" dirty="0" err="1">
                <a:latin typeface="+mj-lt"/>
              </a:rPr>
              <a:t>longrange</a:t>
            </a:r>
            <a:r>
              <a:rPr lang="en-US" sz="1400" dirty="0">
                <a:latin typeface="+mj-lt"/>
              </a:rPr>
              <a:t> order). Much of amorphous carbon contains small domains of crystalline graphite (also called </a:t>
            </a:r>
            <a:r>
              <a:rPr lang="en-US" sz="1400" dirty="0" err="1">
                <a:latin typeface="+mj-lt"/>
              </a:rPr>
              <a:t>turbostratic</a:t>
            </a:r>
            <a:r>
              <a:rPr lang="en-US" sz="1400" dirty="0">
                <a:latin typeface="+mj-lt"/>
              </a:rPr>
              <a:t> graphite) with some level of amorphous carbon that holds them together.</a:t>
            </a:r>
          </a:p>
          <a:p>
            <a:pPr>
              <a:defRPr/>
            </a:pPr>
            <a:r>
              <a:rPr lang="en-US" sz="1400" dirty="0">
                <a:latin typeface="+mj-lt"/>
              </a:rPr>
              <a:t>Coal and soot are </a:t>
            </a:r>
            <a:r>
              <a:rPr lang="en-US" sz="1400" dirty="0" err="1">
                <a:latin typeface="+mj-lt"/>
              </a:rPr>
              <a:t>amporphous</a:t>
            </a:r>
            <a:r>
              <a:rPr lang="en-US" sz="1400" dirty="0">
                <a:latin typeface="+mj-lt"/>
              </a:rPr>
              <a:t> carbons. (h) Carbon </a:t>
            </a:r>
            <a:r>
              <a:rPr lang="en-US" sz="1400" dirty="0" err="1">
                <a:latin typeface="+mj-lt"/>
              </a:rPr>
              <a:t>nanotubes</a:t>
            </a:r>
            <a:r>
              <a:rPr lang="en-US" sz="1400" dirty="0">
                <a:latin typeface="+mj-lt"/>
              </a:rPr>
              <a:t> are called fullerene pipes and comprise (arguably) one of the most remarkable of the carbon allotropic class of materials—or of all materials, for that matter. Glassy carbon is a </a:t>
            </a:r>
            <a:r>
              <a:rPr lang="en-US" sz="1400" dirty="0" err="1">
                <a:latin typeface="+mj-lt"/>
              </a:rPr>
              <a:t>nongraphitizing</a:t>
            </a:r>
            <a:r>
              <a:rPr lang="en-US" sz="1400" dirty="0">
                <a:latin typeface="+mj-lt"/>
              </a:rPr>
              <a:t> carbon that is used in electrodes and for high-temperature crucibles. Glassy carbon is a purely isotropic form of graphite. Carbon </a:t>
            </a:r>
            <a:r>
              <a:rPr lang="en-US" sz="1400" dirty="0" err="1">
                <a:latin typeface="+mj-lt"/>
              </a:rPr>
              <a:t>nanofoams</a:t>
            </a:r>
            <a:r>
              <a:rPr lang="en-US" sz="1400" dirty="0">
                <a:latin typeface="+mj-lt"/>
              </a:rPr>
              <a:t> are considered to be an allomorph of carbon that consists of a three-dimensional structure of carbon clusters. </a:t>
            </a:r>
            <a:r>
              <a:rPr lang="en-US" sz="1400" dirty="0" err="1">
                <a:latin typeface="+mj-lt"/>
              </a:rPr>
              <a:t>Nanofoams</a:t>
            </a:r>
            <a:r>
              <a:rPr lang="en-US" sz="1400" dirty="0">
                <a:latin typeface="+mj-lt"/>
              </a:rPr>
              <a:t> were discovered in 1997 by A. V. Rode et al.</a:t>
            </a:r>
          </a:p>
        </p:txBody>
      </p:sp>
      <p:sp>
        <p:nvSpPr>
          <p:cNvPr id="9" name="TextBox 8"/>
          <p:cNvSpPr txBox="1"/>
          <p:nvPr/>
        </p:nvSpPr>
        <p:spPr>
          <a:xfrm>
            <a:off x="0" y="1714500"/>
            <a:ext cx="525463" cy="461963"/>
          </a:xfrm>
          <a:prstGeom prst="rect">
            <a:avLst/>
          </a:prstGeom>
          <a:noFill/>
        </p:spPr>
        <p:txBody>
          <a:bodyPr wrap="none">
            <a:spAutoFit/>
          </a:bodyPr>
          <a:lstStyle/>
          <a:p>
            <a:pPr>
              <a:defRPr/>
            </a:pPr>
            <a:r>
              <a:rPr lang="en-US" dirty="0">
                <a:latin typeface="+mn-lt"/>
              </a:rPr>
              <a:t>(a)</a:t>
            </a:r>
          </a:p>
        </p:txBody>
      </p:sp>
      <p:sp>
        <p:nvSpPr>
          <p:cNvPr id="15366" name="TextBox 9"/>
          <p:cNvSpPr txBox="1">
            <a:spLocks noChangeArrowheads="1"/>
          </p:cNvSpPr>
          <p:nvPr/>
        </p:nvSpPr>
        <p:spPr bwMode="auto">
          <a:xfrm>
            <a:off x="1928813" y="1785938"/>
            <a:ext cx="592137" cy="461962"/>
          </a:xfrm>
          <a:prstGeom prst="rect">
            <a:avLst/>
          </a:prstGeom>
          <a:noFill/>
          <a:ln w="9525">
            <a:noFill/>
            <a:miter lim="800000"/>
            <a:headEnd/>
            <a:tailEnd/>
          </a:ln>
        </p:spPr>
        <p:txBody>
          <a:bodyPr wrap="none">
            <a:spAutoFit/>
          </a:bodyPr>
          <a:lstStyle/>
          <a:p>
            <a:r>
              <a:rPr lang="en-US"/>
              <a:t>(b)</a:t>
            </a:r>
          </a:p>
        </p:txBody>
      </p:sp>
      <p:sp>
        <p:nvSpPr>
          <p:cNvPr id="15367" name="TextBox 10"/>
          <p:cNvSpPr txBox="1">
            <a:spLocks noChangeArrowheads="1"/>
          </p:cNvSpPr>
          <p:nvPr/>
        </p:nvSpPr>
        <p:spPr bwMode="auto">
          <a:xfrm>
            <a:off x="3643313" y="1643063"/>
            <a:ext cx="568325" cy="461962"/>
          </a:xfrm>
          <a:prstGeom prst="rect">
            <a:avLst/>
          </a:prstGeom>
          <a:noFill/>
          <a:ln w="9525">
            <a:noFill/>
            <a:miter lim="800000"/>
            <a:headEnd/>
            <a:tailEnd/>
          </a:ln>
        </p:spPr>
        <p:txBody>
          <a:bodyPr wrap="none">
            <a:spAutoFit/>
          </a:bodyPr>
          <a:lstStyle/>
          <a:p>
            <a:r>
              <a:rPr lang="en-US"/>
              <a:t>(c)</a:t>
            </a:r>
          </a:p>
        </p:txBody>
      </p:sp>
      <p:sp>
        <p:nvSpPr>
          <p:cNvPr id="15368" name="TextBox 12"/>
          <p:cNvSpPr txBox="1">
            <a:spLocks noChangeArrowheads="1"/>
          </p:cNvSpPr>
          <p:nvPr/>
        </p:nvSpPr>
        <p:spPr bwMode="auto">
          <a:xfrm>
            <a:off x="0" y="3500438"/>
            <a:ext cx="590550" cy="461962"/>
          </a:xfrm>
          <a:prstGeom prst="rect">
            <a:avLst/>
          </a:prstGeom>
          <a:noFill/>
          <a:ln w="9525">
            <a:noFill/>
            <a:miter lim="800000"/>
            <a:headEnd/>
            <a:tailEnd/>
          </a:ln>
        </p:spPr>
        <p:txBody>
          <a:bodyPr wrap="none">
            <a:spAutoFit/>
          </a:bodyPr>
          <a:lstStyle/>
          <a:p>
            <a:r>
              <a:rPr lang="en-US"/>
              <a:t>(d)</a:t>
            </a:r>
          </a:p>
        </p:txBody>
      </p:sp>
      <p:sp>
        <p:nvSpPr>
          <p:cNvPr id="15369" name="TextBox 13"/>
          <p:cNvSpPr txBox="1">
            <a:spLocks noChangeArrowheads="1"/>
          </p:cNvSpPr>
          <p:nvPr/>
        </p:nvSpPr>
        <p:spPr bwMode="auto">
          <a:xfrm>
            <a:off x="1785938" y="3429000"/>
            <a:ext cx="577850" cy="461963"/>
          </a:xfrm>
          <a:prstGeom prst="rect">
            <a:avLst/>
          </a:prstGeom>
          <a:noFill/>
          <a:ln w="9525">
            <a:noFill/>
            <a:miter lim="800000"/>
            <a:headEnd/>
            <a:tailEnd/>
          </a:ln>
        </p:spPr>
        <p:txBody>
          <a:bodyPr wrap="none">
            <a:spAutoFit/>
          </a:bodyPr>
          <a:lstStyle/>
          <a:p>
            <a:r>
              <a:rPr lang="en-US"/>
              <a:t>(e)</a:t>
            </a:r>
          </a:p>
        </p:txBody>
      </p:sp>
      <p:sp>
        <p:nvSpPr>
          <p:cNvPr id="15370" name="TextBox 14"/>
          <p:cNvSpPr txBox="1">
            <a:spLocks noChangeArrowheads="1"/>
          </p:cNvSpPr>
          <p:nvPr/>
        </p:nvSpPr>
        <p:spPr bwMode="auto">
          <a:xfrm>
            <a:off x="3214688" y="3357563"/>
            <a:ext cx="566737" cy="461962"/>
          </a:xfrm>
          <a:prstGeom prst="rect">
            <a:avLst/>
          </a:prstGeom>
          <a:noFill/>
          <a:ln w="9525">
            <a:noFill/>
            <a:miter lim="800000"/>
            <a:headEnd/>
            <a:tailEnd/>
          </a:ln>
        </p:spPr>
        <p:txBody>
          <a:bodyPr wrap="none">
            <a:spAutoFit/>
          </a:bodyPr>
          <a:lstStyle/>
          <a:p>
            <a:r>
              <a:rPr lang="en-US"/>
              <a:t>(f)</a:t>
            </a:r>
          </a:p>
        </p:txBody>
      </p:sp>
      <p:sp>
        <p:nvSpPr>
          <p:cNvPr id="15371" name="TextBox 15"/>
          <p:cNvSpPr txBox="1">
            <a:spLocks noChangeArrowheads="1"/>
          </p:cNvSpPr>
          <p:nvPr/>
        </p:nvSpPr>
        <p:spPr bwMode="auto">
          <a:xfrm>
            <a:off x="0" y="5286375"/>
            <a:ext cx="573088" cy="461963"/>
          </a:xfrm>
          <a:prstGeom prst="rect">
            <a:avLst/>
          </a:prstGeom>
          <a:noFill/>
          <a:ln w="9525">
            <a:noFill/>
            <a:miter lim="800000"/>
            <a:headEnd/>
            <a:tailEnd/>
          </a:ln>
        </p:spPr>
        <p:txBody>
          <a:bodyPr wrap="none">
            <a:spAutoFit/>
          </a:bodyPr>
          <a:lstStyle/>
          <a:p>
            <a:r>
              <a:rPr lang="en-US"/>
              <a:t>(g)</a:t>
            </a:r>
          </a:p>
        </p:txBody>
      </p:sp>
      <p:sp>
        <p:nvSpPr>
          <p:cNvPr id="17" name="TextBox 16"/>
          <p:cNvSpPr txBox="1"/>
          <p:nvPr/>
        </p:nvSpPr>
        <p:spPr>
          <a:xfrm>
            <a:off x="3786188" y="5429250"/>
            <a:ext cx="544512" cy="461963"/>
          </a:xfrm>
          <a:prstGeom prst="rect">
            <a:avLst/>
          </a:prstGeom>
          <a:noFill/>
        </p:spPr>
        <p:txBody>
          <a:bodyPr wrap="none">
            <a:spAutoFit/>
          </a:bodyPr>
          <a:lstStyle/>
          <a:p>
            <a:pPr>
              <a:defRPr/>
            </a:pPr>
            <a:r>
              <a:rPr lang="en-US" dirty="0">
                <a:latin typeface="+mn-lt"/>
              </a:rPr>
              <a:t>(h)</a:t>
            </a:r>
          </a:p>
        </p:txBody>
      </p:sp>
      <p:pic>
        <p:nvPicPr>
          <p:cNvPr id="15373" name="Picture 5" descr="MWNT"/>
          <p:cNvPicPr>
            <a:picLocks noChangeAspect="1" noChangeArrowheads="1" noCrop="1"/>
          </p:cNvPicPr>
          <p:nvPr/>
        </p:nvPicPr>
        <p:blipFill>
          <a:blip r:embed="rId3"/>
          <a:srcRect/>
          <a:stretch>
            <a:fillRect/>
          </a:stretch>
        </p:blipFill>
        <p:spPr bwMode="auto">
          <a:xfrm>
            <a:off x="1285875" y="5286375"/>
            <a:ext cx="1357313" cy="1250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143000" y="1500188"/>
            <a:ext cx="6794500" cy="4000500"/>
          </a:xfrm>
          <a:prstGeom prst="rect">
            <a:avLst/>
          </a:prstGeom>
          <a:noFill/>
          <a:ln w="9525">
            <a:noFill/>
            <a:miter lim="800000"/>
            <a:headEnd/>
            <a:tailEnd/>
          </a:ln>
        </p:spPr>
      </p:pic>
      <p:sp>
        <p:nvSpPr>
          <p:cNvPr id="3" name="Rectangle 2"/>
          <p:cNvSpPr/>
          <p:nvPr/>
        </p:nvSpPr>
        <p:spPr>
          <a:xfrm>
            <a:off x="0" y="0"/>
            <a:ext cx="8929688" cy="1570038"/>
          </a:xfrm>
          <a:prstGeom prst="rect">
            <a:avLst/>
          </a:prstGeom>
        </p:spPr>
        <p:txBody>
          <a:bodyPr>
            <a:spAutoFit/>
          </a:bodyPr>
          <a:lstStyle/>
          <a:p>
            <a:pPr>
              <a:defRPr/>
            </a:pPr>
            <a:r>
              <a:rPr lang="en-US" b="1" dirty="0">
                <a:latin typeface="+mn-lt"/>
              </a:rPr>
              <a:t>Illustration of </a:t>
            </a:r>
            <a:r>
              <a:rPr lang="en-US" b="1" dirty="0" err="1">
                <a:latin typeface="+mn-lt"/>
              </a:rPr>
              <a:t>nanotube</a:t>
            </a:r>
            <a:r>
              <a:rPr lang="en-US" b="1" dirty="0">
                <a:latin typeface="+mn-lt"/>
              </a:rPr>
              <a:t> structure and the </a:t>
            </a:r>
            <a:r>
              <a:rPr lang="en-US" b="1" dirty="0" err="1">
                <a:latin typeface="+mn-lt"/>
              </a:rPr>
              <a:t>chiral</a:t>
            </a:r>
            <a:r>
              <a:rPr lang="en-US" b="1" dirty="0">
                <a:latin typeface="+mn-lt"/>
              </a:rPr>
              <a:t> vector. The dark arrows represent the tube axes of zigzag and armchair tubes. The arrow in the middle represents the tube axis for </a:t>
            </a:r>
            <a:r>
              <a:rPr lang="en-US" b="1" dirty="0" err="1">
                <a:latin typeface="+mn-lt"/>
              </a:rPr>
              <a:t>chiral</a:t>
            </a:r>
            <a:r>
              <a:rPr lang="en-US" b="1" dirty="0">
                <a:latin typeface="+mn-lt"/>
              </a:rPr>
              <a:t> tubes, the vector sum of the others.</a:t>
            </a:r>
            <a:endParaRPr lang="en-US" dirty="0">
              <a:latin typeface="+mn-lt"/>
            </a:endParaRPr>
          </a:p>
        </p:txBody>
      </p:sp>
      <p:sp>
        <p:nvSpPr>
          <p:cNvPr id="31748" name="Rectangle 3"/>
          <p:cNvSpPr>
            <a:spLocks noChangeArrowheads="1"/>
          </p:cNvSpPr>
          <p:nvPr/>
        </p:nvSpPr>
        <p:spPr bwMode="auto">
          <a:xfrm>
            <a:off x="1071563" y="5500688"/>
            <a:ext cx="7143750" cy="1200150"/>
          </a:xfrm>
          <a:prstGeom prst="rect">
            <a:avLst/>
          </a:prstGeom>
          <a:noFill/>
          <a:ln w="9525">
            <a:noFill/>
            <a:miter lim="800000"/>
            <a:headEnd/>
            <a:tailEnd/>
          </a:ln>
        </p:spPr>
        <p:txBody>
          <a:bodyPr>
            <a:spAutoFit/>
          </a:bodyPr>
          <a:lstStyle/>
          <a:p>
            <a:r>
              <a:rPr lang="en-US" dirty="0">
                <a:latin typeface="+mj-lt"/>
              </a:rPr>
              <a:t>because of the six fold symmetry of the </a:t>
            </a:r>
            <a:r>
              <a:rPr lang="en-US" dirty="0" err="1">
                <a:latin typeface="+mj-lt"/>
              </a:rPr>
              <a:t>graphene</a:t>
            </a:r>
            <a:r>
              <a:rPr lang="en-US" dirty="0">
                <a:latin typeface="+mj-lt"/>
              </a:rPr>
              <a:t> sheet, the angle of </a:t>
            </a:r>
            <a:r>
              <a:rPr lang="en-US" dirty="0" err="1">
                <a:latin typeface="+mj-lt"/>
              </a:rPr>
              <a:t>helicity</a:t>
            </a:r>
            <a:r>
              <a:rPr lang="en-US" dirty="0">
                <a:latin typeface="+mj-lt"/>
              </a:rPr>
              <a:t> θ for the </a:t>
            </a:r>
            <a:r>
              <a:rPr lang="en-US" dirty="0" err="1">
                <a:latin typeface="+mj-lt"/>
              </a:rPr>
              <a:t>chiral</a:t>
            </a:r>
            <a:r>
              <a:rPr lang="en-US" dirty="0">
                <a:latin typeface="+mj-lt"/>
              </a:rPr>
              <a:t> (</a:t>
            </a:r>
            <a:r>
              <a:rPr lang="en-US" dirty="0" err="1">
                <a:latin typeface="+mj-lt"/>
              </a:rPr>
              <a:t>n,m</a:t>
            </a:r>
            <a:r>
              <a:rPr lang="en-US" dirty="0">
                <a:latin typeface="+mj-lt"/>
              </a:rPr>
              <a:t>) </a:t>
            </a:r>
            <a:r>
              <a:rPr lang="en-US" dirty="0" err="1">
                <a:latin typeface="+mj-lt"/>
              </a:rPr>
              <a:t>nanotubes</a:t>
            </a:r>
            <a:r>
              <a:rPr lang="en-US" dirty="0">
                <a:latin typeface="+mj-lt"/>
              </a:rPr>
              <a:t> is such as </a:t>
            </a:r>
            <a:r>
              <a:rPr lang="el-GR" dirty="0">
                <a:latin typeface="+mj-lt"/>
              </a:rPr>
              <a:t>0&lt;θ&lt;30◦</a:t>
            </a:r>
            <a:endParaRPr lang="en-US" dirty="0">
              <a:latin typeface="+mj-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0" y="0"/>
            <a:ext cx="4151313" cy="3657600"/>
          </a:xfrm>
          <a:prstGeom prst="rect">
            <a:avLst/>
          </a:prstGeom>
          <a:noFill/>
          <a:ln w="9525">
            <a:noFill/>
            <a:miter lim="800000"/>
            <a:headEnd/>
            <a:tailEnd/>
          </a:ln>
        </p:spPr>
      </p:pic>
      <p:sp>
        <p:nvSpPr>
          <p:cNvPr id="3" name="Rectangle 2"/>
          <p:cNvSpPr/>
          <p:nvPr/>
        </p:nvSpPr>
        <p:spPr>
          <a:xfrm>
            <a:off x="0" y="3857625"/>
            <a:ext cx="4572000" cy="1200150"/>
          </a:xfrm>
          <a:prstGeom prst="rect">
            <a:avLst/>
          </a:prstGeom>
        </p:spPr>
        <p:txBody>
          <a:bodyPr>
            <a:spAutoFit/>
          </a:bodyPr>
          <a:lstStyle/>
          <a:p>
            <a:pPr>
              <a:defRPr/>
            </a:pPr>
            <a:r>
              <a:rPr lang="en-US" sz="1800" dirty="0">
                <a:latin typeface="+mn-lt"/>
              </a:rPr>
              <a:t>Sketch of three different SWNT structures as</a:t>
            </a:r>
          </a:p>
          <a:p>
            <a:pPr>
              <a:defRPr/>
            </a:pPr>
            <a:r>
              <a:rPr lang="en-US" sz="1800" dirty="0">
                <a:latin typeface="+mn-lt"/>
              </a:rPr>
              <a:t>examples for (</a:t>
            </a:r>
            <a:r>
              <a:rPr lang="en-US" sz="1800" b="1" dirty="0">
                <a:latin typeface="+mn-lt"/>
              </a:rPr>
              <a:t>a) a </a:t>
            </a:r>
            <a:r>
              <a:rPr lang="en-US" sz="1800" b="1" dirty="0" err="1">
                <a:latin typeface="+mn-lt"/>
              </a:rPr>
              <a:t>zig</a:t>
            </a:r>
            <a:r>
              <a:rPr lang="en-US" sz="1800" b="1" dirty="0">
                <a:latin typeface="+mn-lt"/>
              </a:rPr>
              <a:t>-</a:t>
            </a:r>
            <a:r>
              <a:rPr lang="en-US" sz="1800" b="1" dirty="0" err="1">
                <a:latin typeface="+mn-lt"/>
              </a:rPr>
              <a:t>zag</a:t>
            </a:r>
            <a:r>
              <a:rPr lang="en-US" sz="1800" b="1" dirty="0">
                <a:latin typeface="+mn-lt"/>
              </a:rPr>
              <a:t>-type </a:t>
            </a:r>
            <a:r>
              <a:rPr lang="en-US" sz="1800" b="1" dirty="0" err="1">
                <a:latin typeface="+mn-lt"/>
              </a:rPr>
              <a:t>nanotube</a:t>
            </a:r>
            <a:r>
              <a:rPr lang="en-US" sz="1800" b="1" dirty="0">
                <a:latin typeface="+mn-lt"/>
              </a:rPr>
              <a:t>, (b) an armchair type </a:t>
            </a:r>
            <a:r>
              <a:rPr lang="pt-BR" sz="1800" dirty="0">
                <a:latin typeface="+mn-lt"/>
              </a:rPr>
              <a:t>nanotube, (</a:t>
            </a:r>
            <a:r>
              <a:rPr lang="pt-BR" sz="1800" b="1" dirty="0">
                <a:latin typeface="+mn-lt"/>
              </a:rPr>
              <a:t>c) a helical nanotube</a:t>
            </a:r>
            <a:endParaRPr lang="en-US" sz="1800" dirty="0">
              <a:latin typeface="+mn-lt"/>
            </a:endParaRPr>
          </a:p>
        </p:txBody>
      </p:sp>
      <p:sp>
        <p:nvSpPr>
          <p:cNvPr id="32772" name="Rectangle 3"/>
          <p:cNvSpPr>
            <a:spLocks noChangeArrowheads="1"/>
          </p:cNvSpPr>
          <p:nvPr/>
        </p:nvSpPr>
        <p:spPr bwMode="auto">
          <a:xfrm>
            <a:off x="0" y="0"/>
            <a:ext cx="581025" cy="461963"/>
          </a:xfrm>
          <a:prstGeom prst="rect">
            <a:avLst/>
          </a:prstGeom>
          <a:noFill/>
          <a:ln w="9525">
            <a:noFill/>
            <a:miter lim="800000"/>
            <a:headEnd/>
            <a:tailEnd/>
          </a:ln>
        </p:spPr>
        <p:txBody>
          <a:bodyPr wrap="none">
            <a:spAutoFit/>
          </a:bodyPr>
          <a:lstStyle/>
          <a:p>
            <a:r>
              <a:rPr lang="en-US"/>
              <a:t>(</a:t>
            </a:r>
            <a:r>
              <a:rPr lang="en-US" b="1"/>
              <a:t>a)</a:t>
            </a:r>
            <a:endParaRPr lang="en-US"/>
          </a:p>
        </p:txBody>
      </p:sp>
      <p:sp>
        <p:nvSpPr>
          <p:cNvPr id="32773" name="Rectangle 4"/>
          <p:cNvSpPr>
            <a:spLocks noChangeArrowheads="1"/>
          </p:cNvSpPr>
          <p:nvPr/>
        </p:nvSpPr>
        <p:spPr bwMode="auto">
          <a:xfrm>
            <a:off x="0" y="1071563"/>
            <a:ext cx="592138" cy="461962"/>
          </a:xfrm>
          <a:prstGeom prst="rect">
            <a:avLst/>
          </a:prstGeom>
          <a:noFill/>
          <a:ln w="9525">
            <a:noFill/>
            <a:miter lim="800000"/>
            <a:headEnd/>
            <a:tailEnd/>
          </a:ln>
        </p:spPr>
        <p:txBody>
          <a:bodyPr wrap="none">
            <a:spAutoFit/>
          </a:bodyPr>
          <a:lstStyle/>
          <a:p>
            <a:r>
              <a:rPr lang="en-US" b="1"/>
              <a:t>(b)</a:t>
            </a:r>
            <a:endParaRPr lang="en-US"/>
          </a:p>
        </p:txBody>
      </p:sp>
      <p:sp>
        <p:nvSpPr>
          <p:cNvPr id="32774" name="Rectangle 5"/>
          <p:cNvSpPr>
            <a:spLocks noChangeArrowheads="1"/>
          </p:cNvSpPr>
          <p:nvPr/>
        </p:nvSpPr>
        <p:spPr bwMode="auto">
          <a:xfrm>
            <a:off x="0" y="2071688"/>
            <a:ext cx="568325" cy="461962"/>
          </a:xfrm>
          <a:prstGeom prst="rect">
            <a:avLst/>
          </a:prstGeom>
          <a:noFill/>
          <a:ln w="9525">
            <a:noFill/>
            <a:miter lim="800000"/>
            <a:headEnd/>
            <a:tailEnd/>
          </a:ln>
        </p:spPr>
        <p:txBody>
          <a:bodyPr wrap="none">
            <a:spAutoFit/>
          </a:bodyPr>
          <a:lstStyle/>
          <a:p>
            <a:r>
              <a:rPr lang="pt-BR"/>
              <a:t>(</a:t>
            </a:r>
            <a:r>
              <a:rPr lang="pt-BR" b="1"/>
              <a:t>c)</a:t>
            </a:r>
            <a:endParaRPr lang="en-US"/>
          </a:p>
        </p:txBody>
      </p:sp>
      <p:pic>
        <p:nvPicPr>
          <p:cNvPr id="32775" name="Picture 3"/>
          <p:cNvPicPr>
            <a:picLocks noChangeAspect="1" noChangeArrowheads="1"/>
          </p:cNvPicPr>
          <p:nvPr/>
        </p:nvPicPr>
        <p:blipFill>
          <a:blip r:embed="rId3"/>
          <a:srcRect/>
          <a:stretch>
            <a:fillRect/>
          </a:stretch>
        </p:blipFill>
        <p:spPr bwMode="auto">
          <a:xfrm>
            <a:off x="4572000" y="785813"/>
            <a:ext cx="4243388" cy="1500187"/>
          </a:xfrm>
          <a:prstGeom prst="rect">
            <a:avLst/>
          </a:prstGeom>
          <a:noFill/>
          <a:ln w="9525">
            <a:noFill/>
            <a:miter lim="800000"/>
            <a:headEnd/>
            <a:tailEnd/>
          </a:ln>
        </p:spPr>
      </p:pic>
      <p:sp>
        <p:nvSpPr>
          <p:cNvPr id="8" name="Rectangle 7"/>
          <p:cNvSpPr/>
          <p:nvPr/>
        </p:nvSpPr>
        <p:spPr>
          <a:xfrm>
            <a:off x="4572000" y="2500313"/>
            <a:ext cx="4572000" cy="1016000"/>
          </a:xfrm>
          <a:prstGeom prst="rect">
            <a:avLst/>
          </a:prstGeom>
        </p:spPr>
        <p:txBody>
          <a:bodyPr>
            <a:spAutoFit/>
          </a:bodyPr>
          <a:lstStyle/>
          <a:p>
            <a:pPr>
              <a:defRPr/>
            </a:pPr>
            <a:r>
              <a:rPr lang="en-US" sz="2000" dirty="0">
                <a:latin typeface="+mn-lt"/>
              </a:rPr>
              <a:t>Image of two neighboring </a:t>
            </a:r>
            <a:r>
              <a:rPr lang="en-US" sz="2000" dirty="0" err="1">
                <a:latin typeface="+mn-lt"/>
              </a:rPr>
              <a:t>chiral</a:t>
            </a:r>
            <a:r>
              <a:rPr lang="en-US" sz="2000" dirty="0">
                <a:latin typeface="+mn-lt"/>
              </a:rPr>
              <a:t> SWNTs within a SWNT bundle as seen by high resolution scanning tunneling microscopy</a:t>
            </a:r>
          </a:p>
        </p:txBody>
      </p:sp>
      <p:pic>
        <p:nvPicPr>
          <p:cNvPr id="32777" name="Picture 5"/>
          <p:cNvPicPr>
            <a:picLocks noChangeAspect="1" noChangeArrowheads="1"/>
          </p:cNvPicPr>
          <p:nvPr/>
        </p:nvPicPr>
        <p:blipFill>
          <a:blip r:embed="rId4"/>
          <a:srcRect/>
          <a:stretch>
            <a:fillRect/>
          </a:stretch>
        </p:blipFill>
        <p:spPr bwMode="auto">
          <a:xfrm>
            <a:off x="4500563" y="4214813"/>
            <a:ext cx="2147887" cy="2398712"/>
          </a:xfrm>
          <a:prstGeom prst="rect">
            <a:avLst/>
          </a:prstGeom>
          <a:noFill/>
          <a:ln w="9525">
            <a:noFill/>
            <a:miter lim="800000"/>
            <a:headEnd/>
            <a:tailEnd/>
          </a:ln>
        </p:spPr>
      </p:pic>
      <p:pic>
        <p:nvPicPr>
          <p:cNvPr id="32778" name="Picture 6"/>
          <p:cNvPicPr>
            <a:picLocks noChangeAspect="1" noChangeArrowheads="1"/>
          </p:cNvPicPr>
          <p:nvPr/>
        </p:nvPicPr>
        <p:blipFill>
          <a:blip r:embed="rId5"/>
          <a:srcRect/>
          <a:stretch>
            <a:fillRect/>
          </a:stretch>
        </p:blipFill>
        <p:spPr bwMode="auto">
          <a:xfrm>
            <a:off x="6929438" y="4289425"/>
            <a:ext cx="1895475" cy="2211388"/>
          </a:xfrm>
          <a:prstGeom prst="rect">
            <a:avLst/>
          </a:prstGeom>
          <a:noFill/>
          <a:ln w="9525">
            <a:noFill/>
            <a:miter lim="800000"/>
            <a:headEnd/>
            <a:tailEnd/>
          </a:ln>
        </p:spPr>
      </p:pic>
      <p:sp>
        <p:nvSpPr>
          <p:cNvPr id="32779" name="TextBox 10"/>
          <p:cNvSpPr txBox="1">
            <a:spLocks noChangeArrowheads="1"/>
          </p:cNvSpPr>
          <p:nvPr/>
        </p:nvSpPr>
        <p:spPr bwMode="auto">
          <a:xfrm>
            <a:off x="5143500" y="3714750"/>
            <a:ext cx="1144588" cy="461963"/>
          </a:xfrm>
          <a:prstGeom prst="rect">
            <a:avLst/>
          </a:prstGeom>
          <a:noFill/>
          <a:ln w="9525">
            <a:noFill/>
            <a:miter lim="800000"/>
            <a:headEnd/>
            <a:tailEnd/>
          </a:ln>
        </p:spPr>
        <p:txBody>
          <a:bodyPr wrap="none">
            <a:spAutoFit/>
          </a:bodyPr>
          <a:lstStyle/>
          <a:p>
            <a:r>
              <a:rPr lang="en-US"/>
              <a:t>(10,10)</a:t>
            </a:r>
          </a:p>
        </p:txBody>
      </p:sp>
      <p:sp>
        <p:nvSpPr>
          <p:cNvPr id="32780" name="TextBox 11"/>
          <p:cNvSpPr txBox="1">
            <a:spLocks noChangeArrowheads="1"/>
          </p:cNvSpPr>
          <p:nvPr/>
        </p:nvSpPr>
        <p:spPr bwMode="auto">
          <a:xfrm>
            <a:off x="7500938" y="3643313"/>
            <a:ext cx="1006475" cy="461962"/>
          </a:xfrm>
          <a:prstGeom prst="rect">
            <a:avLst/>
          </a:prstGeom>
          <a:noFill/>
          <a:ln w="9525">
            <a:noFill/>
            <a:miter lim="800000"/>
            <a:headEnd/>
            <a:tailEnd/>
          </a:ln>
        </p:spPr>
        <p:txBody>
          <a:bodyPr wrap="none">
            <a:spAutoFit/>
          </a:bodyPr>
          <a:lstStyle/>
          <a:p>
            <a:r>
              <a:rPr lang="en-US"/>
              <a:t>(10,5)</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1714500" y="2643188"/>
            <a:ext cx="5786438" cy="4143375"/>
          </a:xfrm>
          <a:prstGeom prst="rect">
            <a:avLst/>
          </a:prstGeom>
          <a:noFill/>
          <a:ln w="9525">
            <a:noFill/>
            <a:miter lim="800000"/>
            <a:headEnd/>
            <a:tailEnd/>
          </a:ln>
        </p:spPr>
      </p:pic>
      <p:sp>
        <p:nvSpPr>
          <p:cNvPr id="3" name="Rectangle 2"/>
          <p:cNvSpPr/>
          <p:nvPr/>
        </p:nvSpPr>
        <p:spPr>
          <a:xfrm>
            <a:off x="0" y="0"/>
            <a:ext cx="9144000" cy="2862263"/>
          </a:xfrm>
          <a:prstGeom prst="rect">
            <a:avLst/>
          </a:prstGeom>
        </p:spPr>
        <p:txBody>
          <a:bodyPr>
            <a:spAutoFit/>
          </a:bodyPr>
          <a:lstStyle/>
          <a:p>
            <a:pPr>
              <a:defRPr/>
            </a:pPr>
            <a:r>
              <a:rPr lang="en-US" sz="2000" b="1" i="1" dirty="0">
                <a:latin typeface="+mn-lt"/>
              </a:rPr>
              <a:t>The translational unit cell of a (10,0) zigzag tube is shown </a:t>
            </a:r>
            <a:r>
              <a:rPr lang="en-US" sz="2000" b="1" i="1" dirty="0" smtClean="0">
                <a:latin typeface="+mn-lt"/>
              </a:rPr>
              <a:t>below. </a:t>
            </a:r>
            <a:r>
              <a:rPr lang="en-US" sz="2000" b="1" i="1" dirty="0">
                <a:latin typeface="+mn-lt"/>
              </a:rPr>
              <a:t>The width of the cell is equal to √3a, where a is the unit vector for the </a:t>
            </a:r>
            <a:r>
              <a:rPr lang="en-US" sz="2000" b="1" i="1" dirty="0" err="1">
                <a:latin typeface="+mn-lt"/>
              </a:rPr>
              <a:t>graphene</a:t>
            </a:r>
            <a:r>
              <a:rPr lang="en-US" sz="2000" b="1" i="1" dirty="0">
                <a:latin typeface="+mn-lt"/>
              </a:rPr>
              <a:t> lattice. The translational unit cell for a (6,6) armchair tube is shown below. The width of this unit cell is equal to the unit vector a of the </a:t>
            </a:r>
            <a:r>
              <a:rPr lang="en-US" sz="2000" b="1" i="1" dirty="0" err="1">
                <a:latin typeface="+mn-lt"/>
              </a:rPr>
              <a:t>graphene</a:t>
            </a:r>
            <a:r>
              <a:rPr lang="en-US" sz="2000" b="1" i="1" dirty="0">
                <a:latin typeface="+mn-lt"/>
              </a:rPr>
              <a:t> lattice . </a:t>
            </a:r>
            <a:r>
              <a:rPr lang="en-US" sz="2000" b="1" i="1" dirty="0" err="1">
                <a:latin typeface="+mn-lt"/>
              </a:rPr>
              <a:t>Chiral</a:t>
            </a:r>
            <a:r>
              <a:rPr lang="en-US" sz="2000" b="1" i="1" dirty="0">
                <a:latin typeface="+mn-lt"/>
              </a:rPr>
              <a:t> tubes that have lower symmetry are characterized by larger cells than the two depicted in the </a:t>
            </a:r>
            <a:r>
              <a:rPr lang="en-US" sz="2000" b="1" i="1" dirty="0" err="1">
                <a:latin typeface="+mn-lt"/>
              </a:rPr>
              <a:t>fi</a:t>
            </a:r>
            <a:r>
              <a:rPr lang="en-US" sz="2000" b="1" i="1" dirty="0">
                <a:latin typeface="+mn-lt"/>
              </a:rPr>
              <a:t> </a:t>
            </a:r>
            <a:r>
              <a:rPr lang="en-US" sz="2000" b="1" i="1" dirty="0" err="1" smtClean="0">
                <a:latin typeface="+mn-lt"/>
              </a:rPr>
              <a:t>gure</a:t>
            </a:r>
            <a:r>
              <a:rPr lang="en-US" sz="2000" b="1" i="1" dirty="0" smtClean="0">
                <a:latin typeface="+mn-lt"/>
              </a:rPr>
              <a:t>. </a:t>
            </a:r>
            <a:r>
              <a:rPr lang="en-US" sz="2000" b="1" i="1" dirty="0">
                <a:latin typeface="+mn-lt"/>
              </a:rPr>
              <a:t>The magnitude of the </a:t>
            </a:r>
            <a:r>
              <a:rPr lang="en-US" sz="2000" b="1" i="1" dirty="0" err="1">
                <a:latin typeface="+mn-lt"/>
              </a:rPr>
              <a:t>chiral</a:t>
            </a:r>
            <a:r>
              <a:rPr lang="en-US" sz="2000" b="1" i="1" dirty="0">
                <a:latin typeface="+mn-lt"/>
              </a:rPr>
              <a:t> vector is the circumference of the tube. The magnitude of the translational vector is the width of the cell. The </a:t>
            </a:r>
            <a:r>
              <a:rPr lang="en-US" sz="2000" b="1" i="1" dirty="0" err="1">
                <a:latin typeface="+mn-lt"/>
              </a:rPr>
              <a:t>chiral</a:t>
            </a:r>
            <a:r>
              <a:rPr lang="en-US" sz="2000" b="1" i="1" dirty="0">
                <a:latin typeface="+mn-lt"/>
              </a:rPr>
              <a:t> vector (along the circumference) and the translational vector (along the tube axis) are orthogonal to one another.</a:t>
            </a:r>
            <a:endParaRPr lang="en-US" sz="2000" dirty="0">
              <a:latin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785813" y="2533650"/>
            <a:ext cx="7067550" cy="4038600"/>
          </a:xfrm>
          <a:prstGeom prst="rect">
            <a:avLst/>
          </a:prstGeom>
          <a:noFill/>
          <a:ln w="9525">
            <a:noFill/>
            <a:miter lim="800000"/>
            <a:headEnd/>
            <a:tailEnd/>
          </a:ln>
        </p:spPr>
      </p:pic>
      <p:sp>
        <p:nvSpPr>
          <p:cNvPr id="3" name="Rectangle 2"/>
          <p:cNvSpPr/>
          <p:nvPr/>
        </p:nvSpPr>
        <p:spPr>
          <a:xfrm>
            <a:off x="0" y="0"/>
            <a:ext cx="9144000" cy="2678113"/>
          </a:xfrm>
          <a:prstGeom prst="rect">
            <a:avLst/>
          </a:prstGeom>
        </p:spPr>
        <p:txBody>
          <a:bodyPr>
            <a:spAutoFit/>
          </a:bodyPr>
          <a:lstStyle/>
          <a:p>
            <a:pPr>
              <a:defRPr/>
            </a:pPr>
            <a:r>
              <a:rPr lang="en-US" dirty="0">
                <a:latin typeface="+mn-lt"/>
              </a:rPr>
              <a:t>SWNTs are either electrically semiconducting or electrically conducting (metallic). Semiconducting SWNTs are represented by solid green dots and conducting tubes by hollow purple dots. Tubes are conducting if (m – n) or (n – m) is a multiple of 3: n – m = 3q, where q is an integer. Therefore, all armchair tubes are metallic, all zigzag tubes with n a multiple of 3 are conducting, and all </a:t>
            </a:r>
            <a:r>
              <a:rPr lang="en-US" dirty="0" err="1">
                <a:latin typeface="+mn-lt"/>
              </a:rPr>
              <a:t>chiral</a:t>
            </a:r>
            <a:r>
              <a:rPr lang="en-US" dirty="0">
                <a:latin typeface="+mn-lt"/>
              </a:rPr>
              <a:t> tubes that fall into the general category of n – m = 3q are conducting as well.</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1357313" y="1500188"/>
            <a:ext cx="6572250" cy="5170487"/>
          </a:xfrm>
          <a:prstGeom prst="rect">
            <a:avLst/>
          </a:prstGeom>
          <a:noFill/>
          <a:ln w="9525">
            <a:noFill/>
            <a:miter lim="800000"/>
            <a:headEnd/>
            <a:tailEnd/>
          </a:ln>
        </p:spPr>
      </p:pic>
      <p:sp>
        <p:nvSpPr>
          <p:cNvPr id="35843" name="Rectangle 2"/>
          <p:cNvSpPr>
            <a:spLocks noChangeArrowheads="1"/>
          </p:cNvSpPr>
          <p:nvPr/>
        </p:nvSpPr>
        <p:spPr bwMode="auto">
          <a:xfrm>
            <a:off x="214313" y="0"/>
            <a:ext cx="8715375" cy="830263"/>
          </a:xfrm>
          <a:prstGeom prst="rect">
            <a:avLst/>
          </a:prstGeom>
          <a:noFill/>
          <a:ln w="9525">
            <a:noFill/>
            <a:miter lim="800000"/>
            <a:headEnd/>
            <a:tailEnd/>
          </a:ln>
        </p:spPr>
        <p:txBody>
          <a:bodyPr>
            <a:spAutoFit/>
          </a:bodyPr>
          <a:lstStyle/>
          <a:p>
            <a:r>
              <a:rPr lang="en-US" b="1" i="1"/>
              <a:t>Making (10,0) and a (5,5) carbon nanotubes by folding a graphene transparency.</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descr="mappa_cond2"/>
          <p:cNvPicPr>
            <a:picLocks noChangeAspect="1" noChangeArrowheads="1"/>
          </p:cNvPicPr>
          <p:nvPr/>
        </p:nvPicPr>
        <p:blipFill>
          <a:blip r:embed="rId2"/>
          <a:srcRect/>
          <a:stretch>
            <a:fillRect/>
          </a:stretch>
        </p:blipFill>
        <p:spPr bwMode="auto">
          <a:xfrm>
            <a:off x="2987675" y="2928938"/>
            <a:ext cx="3687763" cy="2357437"/>
          </a:xfrm>
          <a:prstGeom prst="rect">
            <a:avLst/>
          </a:prstGeom>
          <a:noFill/>
          <a:ln w="9525">
            <a:noFill/>
            <a:miter lim="800000"/>
            <a:headEnd/>
            <a:tailEnd/>
          </a:ln>
        </p:spPr>
      </p:pic>
      <p:sp>
        <p:nvSpPr>
          <p:cNvPr id="34819" name="Text Box 4"/>
          <p:cNvSpPr txBox="1">
            <a:spLocks noChangeArrowheads="1"/>
          </p:cNvSpPr>
          <p:nvPr/>
        </p:nvSpPr>
        <p:spPr bwMode="auto">
          <a:xfrm>
            <a:off x="822325" y="36513"/>
            <a:ext cx="8070850" cy="2678112"/>
          </a:xfrm>
          <a:prstGeom prst="rect">
            <a:avLst/>
          </a:prstGeom>
          <a:noFill/>
          <a:ln w="9525">
            <a:noFill/>
            <a:miter lim="800000"/>
            <a:headEnd/>
            <a:tailEnd/>
          </a:ln>
        </p:spPr>
        <p:txBody>
          <a:bodyPr>
            <a:spAutoFit/>
          </a:bodyPr>
          <a:lstStyle/>
          <a:p>
            <a:pPr>
              <a:defRPr/>
            </a:pPr>
            <a:r>
              <a:rPr lang="it-IT" dirty="0">
                <a:latin typeface="+mn-lt"/>
              </a:rPr>
              <a:t>SWNTs represent the ideal  </a:t>
            </a:r>
            <a:r>
              <a:rPr lang="it-IT" b="1" dirty="0">
                <a:latin typeface="+mn-lt"/>
              </a:rPr>
              <a:t>1D  QUANTUM WIRE</a:t>
            </a:r>
            <a:r>
              <a:rPr lang="it-IT" dirty="0">
                <a:latin typeface="+mn-lt"/>
              </a:rPr>
              <a:t>  </a:t>
            </a:r>
          </a:p>
          <a:p>
            <a:pPr>
              <a:defRPr/>
            </a:pPr>
            <a:endParaRPr lang="it-IT" dirty="0">
              <a:latin typeface="+mn-lt"/>
            </a:endParaRPr>
          </a:p>
          <a:p>
            <a:pPr>
              <a:defRPr/>
            </a:pPr>
            <a:r>
              <a:rPr lang="it-IT" dirty="0">
                <a:latin typeface="+mn-lt"/>
              </a:rPr>
              <a:t>The  transport properties are dependent on the geometrical characteristics:  </a:t>
            </a:r>
            <a:r>
              <a:rPr lang="it-IT" b="1" dirty="0">
                <a:latin typeface="+mn-lt"/>
              </a:rPr>
              <a:t>HELICITY -DIAMETER</a:t>
            </a:r>
          </a:p>
          <a:p>
            <a:pPr algn="just">
              <a:buClr>
                <a:srgbClr val="FF0000"/>
              </a:buClr>
              <a:buSzPct val="150000"/>
              <a:buFont typeface="Wingdings" pitchFamily="2" charset="2"/>
              <a:buNone/>
              <a:defRPr/>
            </a:pPr>
            <a:endParaRPr lang="it-IT" dirty="0">
              <a:latin typeface="+mn-lt"/>
            </a:endParaRPr>
          </a:p>
          <a:p>
            <a:pPr algn="just">
              <a:buClr>
                <a:srgbClr val="FF0000"/>
              </a:buClr>
              <a:buSzPct val="150000"/>
              <a:buFont typeface="Wingdings" pitchFamily="2" charset="2"/>
              <a:buNone/>
              <a:defRPr/>
            </a:pPr>
            <a:r>
              <a:rPr lang="it-IT" dirty="0">
                <a:latin typeface="+mn-lt"/>
              </a:rPr>
              <a:t>Depending on the structure the nanotubes can</a:t>
            </a:r>
          </a:p>
          <a:p>
            <a:pPr algn="just">
              <a:buClr>
                <a:srgbClr val="FF0000"/>
              </a:buClr>
              <a:buSzPct val="150000"/>
              <a:buFont typeface="Wingdings" pitchFamily="2" charset="2"/>
              <a:buNone/>
              <a:defRPr/>
            </a:pPr>
            <a:r>
              <a:rPr lang="it-IT" dirty="0">
                <a:latin typeface="+mn-lt"/>
              </a:rPr>
              <a:t>have a metal-like  or semiconducting behaviour</a:t>
            </a:r>
            <a:endParaRPr lang="it-IT" dirty="0">
              <a:latin typeface="+mn-lt"/>
              <a:cs typeface="Times New Roman" pitchFamily="18" charset="0"/>
            </a:endParaRPr>
          </a:p>
        </p:txBody>
      </p:sp>
      <p:sp>
        <p:nvSpPr>
          <p:cNvPr id="36868" name="Rectangle 5"/>
          <p:cNvSpPr>
            <a:spLocks noChangeArrowheads="1"/>
          </p:cNvSpPr>
          <p:nvPr/>
        </p:nvSpPr>
        <p:spPr bwMode="auto">
          <a:xfrm>
            <a:off x="-2438400" y="3276600"/>
            <a:ext cx="512762" cy="427038"/>
          </a:xfrm>
          <a:prstGeom prst="rect">
            <a:avLst/>
          </a:prstGeom>
          <a:noFill/>
          <a:ln w="9525">
            <a:noFill/>
            <a:miter lim="800000"/>
            <a:headEnd/>
            <a:tailEnd/>
          </a:ln>
        </p:spPr>
        <p:txBody>
          <a:bodyPr wrap="none">
            <a:spAutoFit/>
          </a:bodyPr>
          <a:lstStyle/>
          <a:p>
            <a:pPr>
              <a:buClr>
                <a:srgbClr val="FF0000"/>
              </a:buClr>
              <a:buSzPct val="150000"/>
              <a:buFont typeface="Wingdings" pitchFamily="2" charset="2"/>
              <a:buChar char="ü"/>
            </a:pPr>
            <a:endParaRPr lang="en-US" sz="2200">
              <a:solidFill>
                <a:schemeClr val="bg1"/>
              </a:solidFill>
              <a:latin typeface="Book Antiqua" pitchFamily="18" charset="0"/>
            </a:endParaRPr>
          </a:p>
        </p:txBody>
      </p:sp>
      <p:sp>
        <p:nvSpPr>
          <p:cNvPr id="36869" name="Rectangle 9"/>
          <p:cNvSpPr>
            <a:spLocks noChangeArrowheads="1"/>
          </p:cNvSpPr>
          <p:nvPr/>
        </p:nvSpPr>
        <p:spPr bwMode="auto">
          <a:xfrm>
            <a:off x="790575" y="5445125"/>
            <a:ext cx="8353425" cy="2100263"/>
          </a:xfrm>
          <a:prstGeom prst="rect">
            <a:avLst/>
          </a:prstGeom>
          <a:noFill/>
          <a:ln w="9525">
            <a:noFill/>
            <a:miter lim="800000"/>
            <a:headEnd/>
            <a:tailEnd/>
          </a:ln>
        </p:spPr>
        <p:txBody>
          <a:bodyPr>
            <a:spAutoFit/>
          </a:bodyPr>
          <a:lstStyle/>
          <a:p>
            <a:r>
              <a:rPr lang="it-IT"/>
              <a:t>The electrons are confined along the circumference and  propagate exclusively along the  axis of the cylinder . The conduction is ballistic</a:t>
            </a:r>
            <a:r>
              <a:rPr lang="it-IT">
                <a:solidFill>
                  <a:srgbClr val="000066"/>
                </a:solidFill>
              </a:rPr>
              <a:t>. </a:t>
            </a:r>
          </a:p>
          <a:p>
            <a:endParaRPr lang="it-IT">
              <a:solidFill>
                <a:srgbClr val="000066"/>
              </a:solidFill>
            </a:endParaRPr>
          </a:p>
          <a:p>
            <a:pPr>
              <a:spcBef>
                <a:spcPct val="50000"/>
              </a:spcBef>
            </a:pPr>
            <a:endParaRPr lang="it-IT">
              <a:solidFill>
                <a:srgbClr val="000066"/>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10c"/>
          <p:cNvPicPr>
            <a:picLocks noChangeAspect="1" noChangeArrowheads="1"/>
          </p:cNvPicPr>
          <p:nvPr/>
        </p:nvPicPr>
        <p:blipFill>
          <a:blip r:embed="rId2"/>
          <a:srcRect/>
          <a:stretch>
            <a:fillRect/>
          </a:stretch>
        </p:blipFill>
        <p:spPr bwMode="auto">
          <a:xfrm>
            <a:off x="395288" y="836613"/>
            <a:ext cx="3429000" cy="1689100"/>
          </a:xfrm>
          <a:prstGeom prst="rect">
            <a:avLst/>
          </a:prstGeom>
          <a:noFill/>
          <a:ln w="9525">
            <a:noFill/>
            <a:miter lim="800000"/>
            <a:headEnd/>
            <a:tailEnd/>
          </a:ln>
        </p:spPr>
      </p:pic>
      <p:sp>
        <p:nvSpPr>
          <p:cNvPr id="37891" name="Text Box 3"/>
          <p:cNvSpPr txBox="1">
            <a:spLocks noChangeArrowheads="1"/>
          </p:cNvSpPr>
          <p:nvPr/>
        </p:nvSpPr>
        <p:spPr bwMode="auto">
          <a:xfrm>
            <a:off x="395288" y="2708275"/>
            <a:ext cx="4876800" cy="1096963"/>
          </a:xfrm>
          <a:prstGeom prst="rect">
            <a:avLst/>
          </a:prstGeom>
          <a:noFill/>
          <a:ln w="9525">
            <a:noFill/>
            <a:miter lim="800000"/>
            <a:headEnd/>
            <a:tailEnd/>
          </a:ln>
        </p:spPr>
        <p:txBody>
          <a:bodyPr>
            <a:spAutoFit/>
          </a:bodyPr>
          <a:lstStyle/>
          <a:p>
            <a:pPr algn="just">
              <a:tabLst>
                <a:tab pos="2197100" algn="l"/>
              </a:tabLst>
            </a:pPr>
            <a:r>
              <a:rPr lang="it-IT" sz="2200">
                <a:latin typeface="Book Antiqua" pitchFamily="18" charset="0"/>
              </a:rPr>
              <a:t>A set of 1D energy states,  corresponing to sections of the band structure of  2D   graphite . </a:t>
            </a:r>
          </a:p>
        </p:txBody>
      </p:sp>
      <p:sp>
        <p:nvSpPr>
          <p:cNvPr id="37892" name="Rectangle 4"/>
          <p:cNvSpPr>
            <a:spLocks noChangeArrowheads="1"/>
          </p:cNvSpPr>
          <p:nvPr/>
        </p:nvSpPr>
        <p:spPr bwMode="auto">
          <a:xfrm>
            <a:off x="6516688" y="1628775"/>
            <a:ext cx="1511300" cy="457200"/>
          </a:xfrm>
          <a:prstGeom prst="rect">
            <a:avLst/>
          </a:prstGeom>
          <a:noFill/>
          <a:ln w="9525">
            <a:noFill/>
            <a:miter lim="800000"/>
            <a:headEnd/>
            <a:tailEnd/>
          </a:ln>
        </p:spPr>
        <p:txBody>
          <a:bodyPr wrap="none">
            <a:spAutoFit/>
          </a:bodyPr>
          <a:lstStyle/>
          <a:p>
            <a:r>
              <a:rPr lang="it-IT" b="1" u="sng">
                <a:latin typeface="Book Antiqua" pitchFamily="18" charset="0"/>
              </a:rPr>
              <a:t>k</a:t>
            </a:r>
            <a:r>
              <a:rPr lang="it-IT" b="1" baseline="-25000">
                <a:latin typeface="Book Antiqua" pitchFamily="18" charset="0"/>
              </a:rPr>
              <a:t>c</a:t>
            </a:r>
            <a:r>
              <a:rPr lang="it-IT" b="1">
                <a:latin typeface="Book Antiqua" pitchFamily="18" charset="0"/>
              </a:rPr>
              <a:t>·</a:t>
            </a:r>
            <a:r>
              <a:rPr lang="it-IT" b="1" u="sng">
                <a:latin typeface="Book Antiqua" pitchFamily="18" charset="0"/>
              </a:rPr>
              <a:t>C</a:t>
            </a:r>
            <a:r>
              <a:rPr lang="it-IT" b="1" baseline="-25000">
                <a:latin typeface="Book Antiqua" pitchFamily="18" charset="0"/>
              </a:rPr>
              <a:t>h</a:t>
            </a:r>
            <a:r>
              <a:rPr lang="it-IT" b="1">
                <a:latin typeface="Book Antiqua" pitchFamily="18" charset="0"/>
              </a:rPr>
              <a:t>=2</a:t>
            </a:r>
            <a:r>
              <a:rPr lang="it-IT" b="1">
                <a:latin typeface="Symbol" pitchFamily="18" charset="2"/>
              </a:rPr>
              <a:t>p</a:t>
            </a:r>
            <a:r>
              <a:rPr lang="it-IT" b="1">
                <a:latin typeface="Book Antiqua" pitchFamily="18" charset="0"/>
              </a:rPr>
              <a:t>j</a:t>
            </a:r>
          </a:p>
        </p:txBody>
      </p:sp>
      <p:sp>
        <p:nvSpPr>
          <p:cNvPr id="37893" name="Text Box 5"/>
          <p:cNvSpPr txBox="1">
            <a:spLocks noChangeArrowheads="1"/>
          </p:cNvSpPr>
          <p:nvPr/>
        </p:nvSpPr>
        <p:spPr bwMode="auto">
          <a:xfrm>
            <a:off x="4716463" y="765175"/>
            <a:ext cx="3962400" cy="762000"/>
          </a:xfrm>
          <a:prstGeom prst="rect">
            <a:avLst/>
          </a:prstGeom>
          <a:noFill/>
          <a:ln w="9525">
            <a:noFill/>
            <a:miter lim="800000"/>
            <a:headEnd/>
            <a:tailEnd/>
          </a:ln>
        </p:spPr>
        <p:txBody>
          <a:bodyPr>
            <a:spAutoFit/>
          </a:bodyPr>
          <a:lstStyle/>
          <a:p>
            <a:pPr algn="ctr"/>
            <a:r>
              <a:rPr lang="it-IT" sz="2200">
                <a:latin typeface="Book Antiqua" pitchFamily="18" charset="0"/>
              </a:rPr>
              <a:t>Confinement of electrons  along the tube circumference</a:t>
            </a:r>
          </a:p>
        </p:txBody>
      </p:sp>
      <p:grpSp>
        <p:nvGrpSpPr>
          <p:cNvPr id="2" name="Group 6"/>
          <p:cNvGrpSpPr>
            <a:grpSpLocks/>
          </p:cNvGrpSpPr>
          <p:nvPr/>
        </p:nvGrpSpPr>
        <p:grpSpPr bwMode="auto">
          <a:xfrm>
            <a:off x="4676775" y="5192713"/>
            <a:ext cx="3276600" cy="1447800"/>
            <a:chOff x="2880" y="3264"/>
            <a:chExt cx="2064" cy="912"/>
          </a:xfrm>
        </p:grpSpPr>
        <p:sp>
          <p:nvSpPr>
            <p:cNvPr id="37902" name="Rectangle 7"/>
            <p:cNvSpPr>
              <a:spLocks noChangeArrowheads="1"/>
            </p:cNvSpPr>
            <p:nvPr/>
          </p:nvSpPr>
          <p:spPr bwMode="auto">
            <a:xfrm>
              <a:off x="2952" y="3264"/>
              <a:ext cx="1920" cy="912"/>
            </a:xfrm>
            <a:prstGeom prst="rect">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wrap="none" anchor="ctr"/>
            <a:lstStyle/>
            <a:p>
              <a:endParaRPr lang="en-US"/>
            </a:p>
          </p:txBody>
        </p:sp>
        <p:sp>
          <p:nvSpPr>
            <p:cNvPr id="37903" name="Rectangle 8"/>
            <p:cNvSpPr>
              <a:spLocks noChangeArrowheads="1"/>
            </p:cNvSpPr>
            <p:nvPr/>
          </p:nvSpPr>
          <p:spPr bwMode="auto">
            <a:xfrm>
              <a:off x="2880" y="3264"/>
              <a:ext cx="2064" cy="903"/>
            </a:xfrm>
            <a:prstGeom prst="rect">
              <a:avLst/>
            </a:prstGeom>
            <a:noFill/>
            <a:ln w="9525">
              <a:noFill/>
              <a:miter lim="800000"/>
              <a:headEnd/>
              <a:tailEnd/>
            </a:ln>
          </p:spPr>
          <p:txBody>
            <a:bodyPr>
              <a:spAutoFit/>
            </a:bodyPr>
            <a:lstStyle/>
            <a:p>
              <a:pPr algn="ctr">
                <a:spcBef>
                  <a:spcPct val="50000"/>
                </a:spcBef>
              </a:pPr>
              <a:r>
                <a:rPr lang="it-IT" sz="2200" b="1">
                  <a:latin typeface="Book Antiqua" pitchFamily="18" charset="0"/>
                </a:rPr>
                <a:t> </a:t>
              </a:r>
            </a:p>
            <a:p>
              <a:pPr algn="ctr">
                <a:spcBef>
                  <a:spcPct val="50000"/>
                </a:spcBef>
              </a:pPr>
              <a:endParaRPr lang="it-IT" sz="2200" b="1">
                <a:latin typeface="Book Antiqua" pitchFamily="18" charset="0"/>
              </a:endParaRPr>
            </a:p>
            <a:p>
              <a:pPr algn="ctr">
                <a:spcBef>
                  <a:spcPct val="50000"/>
                </a:spcBef>
              </a:pPr>
              <a:r>
                <a:rPr lang="it-IT" sz="2200" b="1">
                  <a:latin typeface="Book Antiqua" pitchFamily="18" charset="0"/>
                </a:rPr>
                <a:t>SEMICONDUCTOR</a:t>
              </a:r>
            </a:p>
          </p:txBody>
        </p:sp>
        <p:sp>
          <p:nvSpPr>
            <p:cNvPr id="37904" name="AutoShape 9"/>
            <p:cNvSpPr>
              <a:spLocks noChangeArrowheads="1"/>
            </p:cNvSpPr>
            <p:nvPr/>
          </p:nvSpPr>
          <p:spPr bwMode="auto">
            <a:xfrm>
              <a:off x="3744" y="3600"/>
              <a:ext cx="336" cy="288"/>
            </a:xfrm>
            <a:prstGeom prst="downArrow">
              <a:avLst>
                <a:gd name="adj1" fmla="val 50000"/>
                <a:gd name="adj2" fmla="val 25000"/>
              </a:avLst>
            </a:prstGeom>
            <a:solidFill>
              <a:srgbClr val="000080"/>
            </a:solidFill>
            <a:ln w="9525">
              <a:solidFill>
                <a:schemeClr val="tx1"/>
              </a:solidFill>
              <a:miter lim="800000"/>
              <a:headEnd/>
              <a:tailEnd/>
            </a:ln>
          </p:spPr>
          <p:txBody>
            <a:bodyPr wrap="none" anchor="ctr"/>
            <a:lstStyle/>
            <a:p>
              <a:endParaRPr lang="en-US"/>
            </a:p>
          </p:txBody>
        </p:sp>
      </p:grpSp>
      <p:sp>
        <p:nvSpPr>
          <p:cNvPr id="37895" name="Text Box 10"/>
          <p:cNvSpPr txBox="1">
            <a:spLocks noChangeArrowheads="1"/>
          </p:cNvSpPr>
          <p:nvPr/>
        </p:nvSpPr>
        <p:spPr bwMode="auto">
          <a:xfrm>
            <a:off x="684213" y="0"/>
            <a:ext cx="7345362" cy="457200"/>
          </a:xfrm>
          <a:prstGeom prst="rect">
            <a:avLst/>
          </a:prstGeom>
          <a:noFill/>
          <a:ln w="9525">
            <a:noFill/>
            <a:miter lim="800000"/>
            <a:headEnd/>
            <a:tailEnd/>
          </a:ln>
        </p:spPr>
        <p:txBody>
          <a:bodyPr>
            <a:spAutoFit/>
          </a:bodyPr>
          <a:lstStyle/>
          <a:p>
            <a:pPr algn="ctr"/>
            <a:r>
              <a:rPr lang="it-IT">
                <a:solidFill>
                  <a:srgbClr val="CC0066"/>
                </a:solidFill>
              </a:rPr>
              <a:t>ELECTRONIC STRUCTURE of  SWNT</a:t>
            </a:r>
            <a:endParaRPr lang="it-IT" b="1">
              <a:solidFill>
                <a:srgbClr val="CC0066"/>
              </a:solidFill>
            </a:endParaRPr>
          </a:p>
        </p:txBody>
      </p:sp>
      <p:pic>
        <p:nvPicPr>
          <p:cNvPr id="37896" name="Picture 11" descr="bande_graf2"/>
          <p:cNvPicPr>
            <a:picLocks noChangeAspect="1" noChangeArrowheads="1"/>
          </p:cNvPicPr>
          <p:nvPr/>
        </p:nvPicPr>
        <p:blipFill>
          <a:blip r:embed="rId3"/>
          <a:srcRect/>
          <a:stretch>
            <a:fillRect/>
          </a:stretch>
        </p:blipFill>
        <p:spPr bwMode="auto">
          <a:xfrm>
            <a:off x="5651500" y="2205038"/>
            <a:ext cx="3048000" cy="2362200"/>
          </a:xfrm>
          <a:prstGeom prst="rect">
            <a:avLst/>
          </a:prstGeom>
          <a:noFill/>
          <a:ln w="9525">
            <a:noFill/>
            <a:miter lim="800000"/>
            <a:headEnd/>
            <a:tailEnd/>
          </a:ln>
        </p:spPr>
      </p:pic>
      <p:sp>
        <p:nvSpPr>
          <p:cNvPr id="37897" name="Text Box 12"/>
          <p:cNvSpPr txBox="1">
            <a:spLocks noChangeArrowheads="1"/>
          </p:cNvSpPr>
          <p:nvPr/>
        </p:nvSpPr>
        <p:spPr bwMode="auto">
          <a:xfrm>
            <a:off x="71438" y="4508500"/>
            <a:ext cx="8899525" cy="457200"/>
          </a:xfrm>
          <a:prstGeom prst="rect">
            <a:avLst/>
          </a:prstGeom>
          <a:noFill/>
          <a:ln w="9525">
            <a:noFill/>
            <a:miter lim="800000"/>
            <a:headEnd/>
            <a:tailEnd/>
          </a:ln>
        </p:spPr>
        <p:txBody>
          <a:bodyPr wrap="none">
            <a:spAutoFit/>
          </a:bodyPr>
          <a:lstStyle/>
          <a:p>
            <a:pPr eaLnBrk="0" hangingPunct="0"/>
            <a:r>
              <a:rPr lang="it-IT" sz="2000"/>
              <a:t>Depending on the position of allowed wavevector with respect to k-point </a:t>
            </a:r>
            <a:r>
              <a:rPr lang="it-IT"/>
              <a:t> </a:t>
            </a:r>
          </a:p>
        </p:txBody>
      </p:sp>
      <p:grpSp>
        <p:nvGrpSpPr>
          <p:cNvPr id="3" name="Group 13"/>
          <p:cNvGrpSpPr>
            <a:grpSpLocks/>
          </p:cNvGrpSpPr>
          <p:nvPr/>
        </p:nvGrpSpPr>
        <p:grpSpPr bwMode="auto">
          <a:xfrm>
            <a:off x="1258888" y="5229225"/>
            <a:ext cx="3124200" cy="1447800"/>
            <a:chOff x="684" y="3264"/>
            <a:chExt cx="1968" cy="912"/>
          </a:xfrm>
        </p:grpSpPr>
        <p:sp>
          <p:nvSpPr>
            <p:cNvPr id="37899" name="Rectangle 14"/>
            <p:cNvSpPr>
              <a:spLocks noChangeArrowheads="1"/>
            </p:cNvSpPr>
            <p:nvPr/>
          </p:nvSpPr>
          <p:spPr bwMode="auto">
            <a:xfrm>
              <a:off x="708" y="3264"/>
              <a:ext cx="1920" cy="912"/>
            </a:xfrm>
            <a:prstGeom prst="rect">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wrap="none" anchor="ctr"/>
            <a:lstStyle/>
            <a:p>
              <a:endParaRPr lang="en-US"/>
            </a:p>
          </p:txBody>
        </p:sp>
        <p:sp>
          <p:nvSpPr>
            <p:cNvPr id="37900" name="Rectangle 15"/>
            <p:cNvSpPr>
              <a:spLocks noChangeArrowheads="1"/>
            </p:cNvSpPr>
            <p:nvPr/>
          </p:nvSpPr>
          <p:spPr bwMode="auto">
            <a:xfrm>
              <a:off x="684" y="3288"/>
              <a:ext cx="1968" cy="269"/>
            </a:xfrm>
            <a:prstGeom prst="rect">
              <a:avLst/>
            </a:prstGeom>
            <a:noFill/>
            <a:ln w="9525">
              <a:noFill/>
              <a:miter lim="800000"/>
              <a:headEnd/>
              <a:tailEnd/>
            </a:ln>
          </p:spPr>
          <p:txBody>
            <a:bodyPr>
              <a:spAutoFit/>
            </a:bodyPr>
            <a:lstStyle/>
            <a:p>
              <a:pPr algn="ctr">
                <a:spcBef>
                  <a:spcPct val="50000"/>
                </a:spcBef>
                <a:tabLst>
                  <a:tab pos="673100" algn="l"/>
                </a:tabLst>
              </a:pPr>
              <a:r>
                <a:rPr lang="it-IT" sz="2200" b="1">
                  <a:latin typeface="Book Antiqua" pitchFamily="18" charset="0"/>
                </a:rPr>
                <a:t>METAL-LIKE</a:t>
              </a:r>
              <a:r>
                <a:rPr lang="it-IT" sz="2200">
                  <a:latin typeface="Book Antiqua" pitchFamily="18" charset="0"/>
                </a:rPr>
                <a:t> </a:t>
              </a:r>
            </a:p>
          </p:txBody>
        </p:sp>
        <p:sp>
          <p:nvSpPr>
            <p:cNvPr id="37901" name="AutoShape 16"/>
            <p:cNvSpPr>
              <a:spLocks noChangeArrowheads="1"/>
            </p:cNvSpPr>
            <p:nvPr/>
          </p:nvSpPr>
          <p:spPr bwMode="auto">
            <a:xfrm>
              <a:off x="1500" y="3600"/>
              <a:ext cx="336" cy="288"/>
            </a:xfrm>
            <a:prstGeom prst="downArrow">
              <a:avLst>
                <a:gd name="adj1" fmla="val 50000"/>
                <a:gd name="adj2" fmla="val 25000"/>
              </a:avLst>
            </a:prstGeom>
            <a:solidFill>
              <a:srgbClr val="000080"/>
            </a:solidFill>
            <a:ln w="9525">
              <a:solidFill>
                <a:schemeClr val="tx1"/>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395288" y="2349500"/>
            <a:ext cx="8569325" cy="762000"/>
          </a:xfrm>
          <a:prstGeom prst="rect">
            <a:avLst/>
          </a:prstGeom>
          <a:noFill/>
          <a:ln w="9525">
            <a:noFill/>
            <a:miter lim="800000"/>
            <a:headEnd/>
            <a:tailEnd/>
          </a:ln>
        </p:spPr>
        <p:txBody>
          <a:bodyPr>
            <a:spAutoFit/>
          </a:bodyPr>
          <a:lstStyle/>
          <a:p>
            <a:pPr algn="just"/>
            <a:r>
              <a:rPr lang="it-IT" sz="2200">
                <a:latin typeface="Book Antiqua" pitchFamily="18" charset="0"/>
              </a:rPr>
              <a:t>The nanotubes  (n,n) and (n,m) with  n-m=3i   behave as 1D metals : the density of states at the Fermi level has a finite value.</a:t>
            </a:r>
          </a:p>
        </p:txBody>
      </p:sp>
      <p:pic>
        <p:nvPicPr>
          <p:cNvPr id="38915" name="Picture 3" descr="DOS 9,0"/>
          <p:cNvPicPr>
            <a:picLocks noChangeAspect="1" noChangeArrowheads="1"/>
          </p:cNvPicPr>
          <p:nvPr/>
        </p:nvPicPr>
        <p:blipFill>
          <a:blip r:embed="rId2"/>
          <a:srcRect/>
          <a:stretch>
            <a:fillRect/>
          </a:stretch>
        </p:blipFill>
        <p:spPr bwMode="auto">
          <a:xfrm>
            <a:off x="2484438" y="3284538"/>
            <a:ext cx="3889375" cy="2492375"/>
          </a:xfrm>
          <a:prstGeom prst="rect">
            <a:avLst/>
          </a:prstGeom>
          <a:noFill/>
          <a:ln w="9525">
            <a:noFill/>
            <a:miter lim="800000"/>
            <a:headEnd/>
            <a:tailEnd/>
          </a:ln>
        </p:spPr>
      </p:pic>
      <p:sp>
        <p:nvSpPr>
          <p:cNvPr id="38916" name="Text Box 6"/>
          <p:cNvSpPr txBox="1">
            <a:spLocks noChangeArrowheads="1"/>
          </p:cNvSpPr>
          <p:nvPr/>
        </p:nvSpPr>
        <p:spPr bwMode="auto">
          <a:xfrm>
            <a:off x="2000250" y="428625"/>
            <a:ext cx="3798888" cy="954088"/>
          </a:xfrm>
          <a:prstGeom prst="rect">
            <a:avLst/>
          </a:prstGeom>
          <a:noFill/>
          <a:ln w="9525">
            <a:noFill/>
            <a:miter lim="800000"/>
            <a:headEnd/>
            <a:tailEnd/>
          </a:ln>
        </p:spPr>
        <p:txBody>
          <a:bodyPr wrap="none">
            <a:spAutoFit/>
          </a:bodyPr>
          <a:lstStyle/>
          <a:p>
            <a:pPr algn="ctr"/>
            <a:r>
              <a:rPr lang="it-IT" sz="2800" b="1" i="1">
                <a:latin typeface="Book Antiqua" pitchFamily="18" charset="0"/>
              </a:rPr>
              <a:t>(n,n)</a:t>
            </a:r>
          </a:p>
          <a:p>
            <a:pPr algn="ctr"/>
            <a:r>
              <a:rPr lang="it-IT" sz="2800" b="1" i="1">
                <a:latin typeface="Book Antiqua" pitchFamily="18" charset="0"/>
              </a:rPr>
              <a:t>(n,m)</a:t>
            </a:r>
            <a:r>
              <a:rPr lang="it-IT" sz="2800" b="1">
                <a:latin typeface="Book Antiqua" pitchFamily="18" charset="0"/>
              </a:rPr>
              <a:t> |</a:t>
            </a:r>
            <a:r>
              <a:rPr lang="it-IT" sz="2800" b="1" i="1">
                <a:latin typeface="Book Antiqua" pitchFamily="18" charset="0"/>
              </a:rPr>
              <a:t> n</a:t>
            </a:r>
            <a:r>
              <a:rPr lang="it-IT" sz="2800" b="1">
                <a:latin typeface="Book Antiqua" pitchFamily="18" charset="0"/>
              </a:rPr>
              <a:t>-</a:t>
            </a:r>
            <a:r>
              <a:rPr lang="it-IT" sz="2800" b="1" i="1">
                <a:latin typeface="Book Antiqua" pitchFamily="18" charset="0"/>
              </a:rPr>
              <a:t>m or m-n </a:t>
            </a:r>
            <a:r>
              <a:rPr lang="it-IT" sz="2800" b="1">
                <a:latin typeface="Book Antiqua" pitchFamily="18" charset="0"/>
              </a:rPr>
              <a:t>=3i</a:t>
            </a:r>
          </a:p>
        </p:txBody>
      </p:sp>
      <p:sp>
        <p:nvSpPr>
          <p:cNvPr id="38917" name="Rectangle 7"/>
          <p:cNvSpPr>
            <a:spLocks noChangeArrowheads="1"/>
          </p:cNvSpPr>
          <p:nvPr/>
        </p:nvSpPr>
        <p:spPr bwMode="auto">
          <a:xfrm>
            <a:off x="1714500" y="0"/>
            <a:ext cx="4976813" cy="457200"/>
          </a:xfrm>
          <a:prstGeom prst="rect">
            <a:avLst/>
          </a:prstGeom>
          <a:noFill/>
          <a:ln w="9525">
            <a:noFill/>
            <a:miter lim="800000"/>
            <a:headEnd/>
            <a:tailEnd/>
          </a:ln>
        </p:spPr>
        <p:txBody>
          <a:bodyPr wrap="none">
            <a:spAutoFit/>
          </a:bodyPr>
          <a:lstStyle/>
          <a:p>
            <a:r>
              <a:rPr lang="it-IT">
                <a:solidFill>
                  <a:srgbClr val="CC0066"/>
                </a:solidFill>
              </a:rPr>
              <a:t>Metal-like Nanotubes   (zero-gap)</a:t>
            </a:r>
          </a:p>
        </p:txBody>
      </p:sp>
      <p:sp>
        <p:nvSpPr>
          <p:cNvPr id="38918" name="Rectangle 9"/>
          <p:cNvSpPr>
            <a:spLocks noChangeArrowheads="1"/>
          </p:cNvSpPr>
          <p:nvPr/>
        </p:nvSpPr>
        <p:spPr bwMode="auto">
          <a:xfrm>
            <a:off x="611188" y="5805488"/>
            <a:ext cx="7991475" cy="701675"/>
          </a:xfrm>
          <a:prstGeom prst="rect">
            <a:avLst/>
          </a:prstGeom>
          <a:noFill/>
          <a:ln w="9525">
            <a:noFill/>
            <a:miter lim="800000"/>
            <a:headEnd/>
            <a:tailEnd/>
          </a:ln>
        </p:spPr>
        <p:txBody>
          <a:bodyPr>
            <a:spAutoFit/>
          </a:bodyPr>
          <a:lstStyle/>
          <a:p>
            <a:pPr eaLnBrk="0" hangingPunct="0"/>
            <a:r>
              <a:rPr lang="it-IT" sz="2000">
                <a:latin typeface="Times New Roman" pitchFamily="18" charset="0"/>
              </a:rPr>
              <a:t>In metal-like  SWNTs the  conduction  is due to discrete  1-D electronic states (spaced of about 0.4 meV) which extend along the whole tube length </a:t>
            </a:r>
          </a:p>
        </p:txBody>
      </p:sp>
      <p:sp>
        <p:nvSpPr>
          <p:cNvPr id="9" name="TextBox 8"/>
          <p:cNvSpPr txBox="1"/>
          <p:nvPr/>
        </p:nvSpPr>
        <p:spPr>
          <a:xfrm>
            <a:off x="857250" y="1285875"/>
            <a:ext cx="7473950" cy="1016000"/>
          </a:xfrm>
          <a:prstGeom prst="rect">
            <a:avLst/>
          </a:prstGeom>
          <a:noFill/>
        </p:spPr>
        <p:txBody>
          <a:bodyPr wrap="none">
            <a:spAutoFit/>
          </a:bodyPr>
          <a:lstStyle/>
          <a:p>
            <a:pPr>
              <a:defRPr/>
            </a:pPr>
            <a:r>
              <a:rPr lang="en-US" sz="2000" dirty="0">
                <a:latin typeface="+mn-lt"/>
              </a:rPr>
              <a:t>All arm chair CNT are conducting as n-m=0 for all arm chair</a:t>
            </a:r>
          </a:p>
          <a:p>
            <a:pPr>
              <a:defRPr/>
            </a:pPr>
            <a:r>
              <a:rPr lang="en-US" sz="2000" dirty="0">
                <a:latin typeface="+mn-lt"/>
              </a:rPr>
              <a:t>(6,0), (9,0), (12,0) -&gt; Zigzag tubes are metallic. Others semiconducting</a:t>
            </a:r>
          </a:p>
          <a:p>
            <a:pPr>
              <a:defRPr/>
            </a:pPr>
            <a:r>
              <a:rPr lang="en-US" sz="2000" dirty="0">
                <a:latin typeface="+mn-lt"/>
              </a:rPr>
              <a:t>(6,3), (6,9), (6,12)-&gt; </a:t>
            </a:r>
            <a:r>
              <a:rPr lang="en-US" sz="2000" dirty="0" err="1">
                <a:latin typeface="+mn-lt"/>
              </a:rPr>
              <a:t>Chiral</a:t>
            </a:r>
            <a:r>
              <a:rPr lang="en-US" sz="2000" dirty="0">
                <a:latin typeface="+mn-lt"/>
              </a:rPr>
              <a:t> CNT are conducting</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3779838" y="3789363"/>
            <a:ext cx="5105400" cy="1952625"/>
          </a:xfrm>
          <a:prstGeom prst="rect">
            <a:avLst/>
          </a:prstGeom>
          <a:noFill/>
          <a:ln w="9525">
            <a:noFill/>
            <a:miter lim="800000"/>
            <a:headEnd/>
            <a:tailEnd/>
          </a:ln>
        </p:spPr>
        <p:txBody>
          <a:bodyPr>
            <a:spAutoFit/>
          </a:bodyPr>
          <a:lstStyle/>
          <a:p>
            <a:r>
              <a:rPr lang="it-IT" sz="2000">
                <a:latin typeface="Book Antiqua" pitchFamily="18" charset="0"/>
              </a:rPr>
              <a:t>  Dependance of the gap on the  diameter</a:t>
            </a:r>
          </a:p>
          <a:p>
            <a:pPr algn="ctr"/>
            <a:endParaRPr lang="it-IT">
              <a:latin typeface="Book Antiqua" pitchFamily="18" charset="0"/>
            </a:endParaRPr>
          </a:p>
          <a:p>
            <a:pPr algn="ctr"/>
            <a:r>
              <a:rPr lang="it-IT" sz="2600">
                <a:latin typeface="Book Antiqua" pitchFamily="18" charset="0"/>
              </a:rPr>
              <a:t>E</a:t>
            </a:r>
            <a:r>
              <a:rPr lang="it-IT" sz="2600" baseline="-25000">
                <a:latin typeface="Book Antiqua" pitchFamily="18" charset="0"/>
              </a:rPr>
              <a:t>g</a:t>
            </a:r>
            <a:r>
              <a:rPr lang="it-IT" sz="2600">
                <a:latin typeface="Book Antiqua" pitchFamily="18" charset="0"/>
              </a:rPr>
              <a:t>~1/R,</a:t>
            </a:r>
          </a:p>
          <a:p>
            <a:pPr algn="ctr"/>
            <a:endParaRPr lang="it-IT" sz="2600">
              <a:latin typeface="Book Antiqua" pitchFamily="18" charset="0"/>
            </a:endParaRPr>
          </a:p>
          <a:p>
            <a:pPr algn="ctr"/>
            <a:r>
              <a:rPr lang="it-IT" sz="2600">
                <a:latin typeface="Book Antiqua" pitchFamily="18" charset="0"/>
              </a:rPr>
              <a:t> 0.2 </a:t>
            </a:r>
            <a:r>
              <a:rPr lang="it-IT" sz="2600">
                <a:latin typeface="Book Antiqua" pitchFamily="18" charset="0"/>
                <a:sym typeface="Symbol" pitchFamily="18" charset="2"/>
              </a:rPr>
              <a:t> </a:t>
            </a:r>
            <a:r>
              <a:rPr lang="it-IT" sz="2600">
                <a:latin typeface="Book Antiqua" pitchFamily="18" charset="0"/>
              </a:rPr>
              <a:t>E</a:t>
            </a:r>
            <a:r>
              <a:rPr lang="it-IT" sz="2600" baseline="-25000">
                <a:latin typeface="Book Antiqua" pitchFamily="18" charset="0"/>
              </a:rPr>
              <a:t>g</a:t>
            </a:r>
            <a:r>
              <a:rPr lang="it-IT" sz="2600">
                <a:latin typeface="Book Antiqua" pitchFamily="18" charset="0"/>
                <a:sym typeface="Symbol" pitchFamily="18" charset="2"/>
              </a:rPr>
              <a:t>  </a:t>
            </a:r>
            <a:r>
              <a:rPr lang="it-IT" sz="2600">
                <a:latin typeface="Book Antiqua" pitchFamily="18" charset="0"/>
              </a:rPr>
              <a:t>1.2 eV</a:t>
            </a:r>
          </a:p>
        </p:txBody>
      </p:sp>
      <p:grpSp>
        <p:nvGrpSpPr>
          <p:cNvPr id="39939" name="Group 3"/>
          <p:cNvGrpSpPr>
            <a:grpSpLocks/>
          </p:cNvGrpSpPr>
          <p:nvPr/>
        </p:nvGrpSpPr>
        <p:grpSpPr bwMode="auto">
          <a:xfrm>
            <a:off x="990600" y="1295400"/>
            <a:ext cx="2819400" cy="1219200"/>
            <a:chOff x="624" y="2352"/>
            <a:chExt cx="1776" cy="768"/>
          </a:xfrm>
        </p:grpSpPr>
        <p:sp>
          <p:nvSpPr>
            <p:cNvPr id="39946" name="Oval 4"/>
            <p:cNvSpPr>
              <a:spLocks noChangeArrowheads="1"/>
            </p:cNvSpPr>
            <p:nvPr/>
          </p:nvSpPr>
          <p:spPr bwMode="auto">
            <a:xfrm>
              <a:off x="624" y="2352"/>
              <a:ext cx="1776" cy="768"/>
            </a:xfrm>
            <a:prstGeom prst="ellipse">
              <a:avLst/>
            </a:prstGeom>
            <a:solidFill>
              <a:srgbClr val="008000">
                <a:alpha val="50195"/>
              </a:srgbClr>
            </a:solidFill>
            <a:ln w="9525">
              <a:solidFill>
                <a:schemeClr val="tx1"/>
              </a:solidFill>
              <a:round/>
              <a:headEnd/>
              <a:tailEnd/>
            </a:ln>
          </p:spPr>
          <p:txBody>
            <a:bodyPr wrap="none" anchor="ctr"/>
            <a:lstStyle/>
            <a:p>
              <a:endParaRPr lang="en-US"/>
            </a:p>
          </p:txBody>
        </p:sp>
        <p:sp>
          <p:nvSpPr>
            <p:cNvPr id="39947" name="Text Box 5"/>
            <p:cNvSpPr txBox="1">
              <a:spLocks noChangeArrowheads="1"/>
            </p:cNvSpPr>
            <p:nvPr/>
          </p:nvSpPr>
          <p:spPr bwMode="auto">
            <a:xfrm>
              <a:off x="720" y="2544"/>
              <a:ext cx="1579" cy="327"/>
            </a:xfrm>
            <a:prstGeom prst="rect">
              <a:avLst/>
            </a:prstGeom>
            <a:noFill/>
            <a:ln w="9525">
              <a:noFill/>
              <a:miter lim="800000"/>
              <a:headEnd/>
              <a:tailEnd/>
            </a:ln>
          </p:spPr>
          <p:txBody>
            <a:bodyPr wrap="none">
              <a:spAutoFit/>
            </a:bodyPr>
            <a:lstStyle/>
            <a:p>
              <a:r>
                <a:rPr lang="it-IT" sz="2800" b="1" i="1">
                  <a:latin typeface="Book Antiqua" pitchFamily="18" charset="0"/>
                </a:rPr>
                <a:t>(n,m)</a:t>
              </a:r>
              <a:r>
                <a:rPr lang="it-IT" sz="2800" b="1">
                  <a:latin typeface="Book Antiqua" pitchFamily="18" charset="0"/>
                </a:rPr>
                <a:t> | </a:t>
              </a:r>
              <a:r>
                <a:rPr lang="it-IT" sz="2800" b="1" i="1">
                  <a:latin typeface="Book Antiqua" pitchFamily="18" charset="0"/>
                </a:rPr>
                <a:t>n</a:t>
              </a:r>
              <a:r>
                <a:rPr lang="it-IT" sz="2800" b="1">
                  <a:latin typeface="Book Antiqua" pitchFamily="18" charset="0"/>
                </a:rPr>
                <a:t>-</a:t>
              </a:r>
              <a:r>
                <a:rPr lang="it-IT" sz="2800" b="1" i="1">
                  <a:latin typeface="Book Antiqua" pitchFamily="18" charset="0"/>
                </a:rPr>
                <a:t>m</a:t>
              </a:r>
              <a:r>
                <a:rPr lang="it-IT" sz="2800" b="1">
                  <a:latin typeface="Book Antiqua" pitchFamily="18" charset="0"/>
                  <a:sym typeface="Symbol" pitchFamily="18" charset="2"/>
                </a:rPr>
                <a:t></a:t>
              </a:r>
              <a:r>
                <a:rPr lang="it-IT" sz="2800" b="1">
                  <a:latin typeface="Book Antiqua" pitchFamily="18" charset="0"/>
                </a:rPr>
                <a:t>3i</a:t>
              </a:r>
            </a:p>
          </p:txBody>
        </p:sp>
      </p:grpSp>
      <p:pic>
        <p:nvPicPr>
          <p:cNvPr id="39940" name="Picture 6" descr="nature391(1998)62fig3c"/>
          <p:cNvPicPr>
            <a:picLocks noChangeAspect="1" noChangeArrowheads="1"/>
          </p:cNvPicPr>
          <p:nvPr/>
        </p:nvPicPr>
        <p:blipFill>
          <a:blip r:embed="rId2"/>
          <a:srcRect/>
          <a:stretch>
            <a:fillRect/>
          </a:stretch>
        </p:blipFill>
        <p:spPr bwMode="auto">
          <a:xfrm>
            <a:off x="381000" y="3352800"/>
            <a:ext cx="3200400" cy="2400300"/>
          </a:xfrm>
          <a:prstGeom prst="rect">
            <a:avLst/>
          </a:prstGeom>
          <a:noFill/>
          <a:ln w="9525">
            <a:noFill/>
            <a:miter lim="800000"/>
            <a:headEnd/>
            <a:tailEnd/>
          </a:ln>
        </p:spPr>
      </p:pic>
      <p:sp>
        <p:nvSpPr>
          <p:cNvPr id="39941" name="Rectangle 7"/>
          <p:cNvSpPr>
            <a:spLocks noChangeArrowheads="1"/>
          </p:cNvSpPr>
          <p:nvPr/>
        </p:nvSpPr>
        <p:spPr bwMode="auto">
          <a:xfrm>
            <a:off x="457200" y="5867400"/>
            <a:ext cx="3124200" cy="549275"/>
          </a:xfrm>
          <a:prstGeom prst="rect">
            <a:avLst/>
          </a:prstGeom>
          <a:noFill/>
          <a:ln w="9525">
            <a:noFill/>
            <a:miter lim="800000"/>
            <a:headEnd/>
            <a:tailEnd/>
          </a:ln>
        </p:spPr>
        <p:txBody>
          <a:bodyPr>
            <a:spAutoFit/>
          </a:bodyPr>
          <a:lstStyle/>
          <a:p>
            <a:pPr algn="just"/>
            <a:r>
              <a:rPr lang="it-IT" sz="1500">
                <a:latin typeface="Book Antiqua" pitchFamily="18" charset="0"/>
              </a:rPr>
              <a:t>T.W. Odom, J.L. Huang, P. Kim e C.M. Lieber, </a:t>
            </a:r>
            <a:r>
              <a:rPr lang="it-IT" sz="1500" i="1">
                <a:latin typeface="Book Antiqua" pitchFamily="18" charset="0"/>
              </a:rPr>
              <a:t>Nature </a:t>
            </a:r>
            <a:r>
              <a:rPr lang="it-IT" sz="1500" b="1">
                <a:latin typeface="Book Antiqua" pitchFamily="18" charset="0"/>
              </a:rPr>
              <a:t>391</a:t>
            </a:r>
            <a:r>
              <a:rPr lang="it-IT" sz="1500">
                <a:latin typeface="Book Antiqua" pitchFamily="18" charset="0"/>
              </a:rPr>
              <a:t> (1998): 62</a:t>
            </a:r>
          </a:p>
        </p:txBody>
      </p:sp>
      <p:pic>
        <p:nvPicPr>
          <p:cNvPr id="39942" name="Picture 8" descr="DOS 10,0"/>
          <p:cNvPicPr>
            <a:picLocks noChangeAspect="1" noChangeArrowheads="1"/>
          </p:cNvPicPr>
          <p:nvPr/>
        </p:nvPicPr>
        <p:blipFill>
          <a:blip r:embed="rId3"/>
          <a:srcRect/>
          <a:stretch>
            <a:fillRect/>
          </a:stretch>
        </p:blipFill>
        <p:spPr bwMode="auto">
          <a:xfrm>
            <a:off x="4716463" y="404813"/>
            <a:ext cx="3810000" cy="2627312"/>
          </a:xfrm>
          <a:prstGeom prst="rect">
            <a:avLst/>
          </a:prstGeom>
          <a:noFill/>
          <a:ln w="9525">
            <a:noFill/>
            <a:miter lim="800000"/>
            <a:headEnd/>
            <a:tailEnd/>
          </a:ln>
        </p:spPr>
      </p:pic>
      <p:sp>
        <p:nvSpPr>
          <p:cNvPr id="39943" name="Rectangle 9"/>
          <p:cNvSpPr>
            <a:spLocks noChangeArrowheads="1"/>
          </p:cNvSpPr>
          <p:nvPr/>
        </p:nvSpPr>
        <p:spPr bwMode="auto">
          <a:xfrm>
            <a:off x="4787900" y="3141663"/>
            <a:ext cx="3886200" cy="427037"/>
          </a:xfrm>
          <a:prstGeom prst="rect">
            <a:avLst/>
          </a:prstGeom>
          <a:noFill/>
          <a:ln w="9525">
            <a:noFill/>
            <a:miter lim="800000"/>
            <a:headEnd/>
            <a:tailEnd/>
          </a:ln>
        </p:spPr>
        <p:txBody>
          <a:bodyPr>
            <a:spAutoFit/>
          </a:bodyPr>
          <a:lstStyle/>
          <a:p>
            <a:pPr algn="just"/>
            <a:r>
              <a:rPr lang="it-IT" sz="2200">
                <a:latin typeface="Book Antiqua" pitchFamily="18" charset="0"/>
              </a:rPr>
              <a:t>  DOS= 0 at the Fermi level</a:t>
            </a:r>
          </a:p>
        </p:txBody>
      </p:sp>
      <p:sp>
        <p:nvSpPr>
          <p:cNvPr id="39944" name="Rectangle 10"/>
          <p:cNvSpPr>
            <a:spLocks noChangeArrowheads="1"/>
          </p:cNvSpPr>
          <p:nvPr/>
        </p:nvSpPr>
        <p:spPr bwMode="auto">
          <a:xfrm>
            <a:off x="457200" y="304800"/>
            <a:ext cx="4195763" cy="457200"/>
          </a:xfrm>
          <a:prstGeom prst="rect">
            <a:avLst/>
          </a:prstGeom>
          <a:noFill/>
          <a:ln w="9525">
            <a:noFill/>
            <a:miter lim="800000"/>
            <a:headEnd/>
            <a:tailEnd/>
          </a:ln>
        </p:spPr>
        <p:txBody>
          <a:bodyPr wrap="none">
            <a:spAutoFit/>
          </a:bodyPr>
          <a:lstStyle/>
          <a:p>
            <a:r>
              <a:rPr lang="it-IT">
                <a:solidFill>
                  <a:srgbClr val="CC0066"/>
                </a:solidFill>
              </a:rPr>
              <a:t>Semiconducting Nanotubes</a:t>
            </a:r>
            <a:r>
              <a:rPr lang="it-IT">
                <a:solidFill>
                  <a:srgbClr val="990000"/>
                </a:solidFill>
              </a:rPr>
              <a:t>  </a:t>
            </a:r>
          </a:p>
        </p:txBody>
      </p:sp>
      <p:sp>
        <p:nvSpPr>
          <p:cNvPr id="39945" name="Rectangle 12"/>
          <p:cNvSpPr>
            <a:spLocks noChangeArrowheads="1"/>
          </p:cNvSpPr>
          <p:nvPr/>
        </p:nvSpPr>
        <p:spPr bwMode="auto">
          <a:xfrm>
            <a:off x="4140200" y="5876925"/>
            <a:ext cx="5003800" cy="396875"/>
          </a:xfrm>
          <a:prstGeom prst="rect">
            <a:avLst/>
          </a:prstGeom>
          <a:noFill/>
          <a:ln w="9525">
            <a:noFill/>
            <a:miter lim="800000"/>
            <a:headEnd/>
            <a:tailEnd/>
          </a:ln>
        </p:spPr>
        <p:txBody>
          <a:bodyPr>
            <a:spAutoFit/>
          </a:bodyPr>
          <a:lstStyle/>
          <a:p>
            <a:pPr eaLnBrk="0" hangingPunct="0"/>
            <a:r>
              <a:rPr lang="it-IT" sz="2000">
                <a:latin typeface="Times New Roman" pitchFamily="18" charset="0"/>
              </a:rPr>
              <a:t>The gap  decreases  with  diameter increasing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p:cNvPicPr>
            <a:picLocks noChangeAspect="1" noChangeArrowheads="1"/>
          </p:cNvPicPr>
          <p:nvPr/>
        </p:nvPicPr>
        <p:blipFill>
          <a:blip r:embed="rId2"/>
          <a:srcRect/>
          <a:stretch>
            <a:fillRect/>
          </a:stretch>
        </p:blipFill>
        <p:spPr bwMode="auto">
          <a:xfrm>
            <a:off x="1643063" y="500063"/>
            <a:ext cx="6534150" cy="1628775"/>
          </a:xfrm>
          <a:prstGeom prst="rect">
            <a:avLst/>
          </a:prstGeom>
          <a:noFill/>
          <a:ln w="9525">
            <a:noFill/>
            <a:miter lim="800000"/>
            <a:headEnd/>
            <a:tailEnd/>
          </a:ln>
        </p:spPr>
      </p:pic>
      <p:sp>
        <p:nvSpPr>
          <p:cNvPr id="40963" name="Rectangle 3"/>
          <p:cNvSpPr>
            <a:spLocks noChangeArrowheads="1"/>
          </p:cNvSpPr>
          <p:nvPr/>
        </p:nvSpPr>
        <p:spPr bwMode="auto">
          <a:xfrm>
            <a:off x="2143125" y="71438"/>
            <a:ext cx="5786438" cy="461962"/>
          </a:xfrm>
          <a:prstGeom prst="rect">
            <a:avLst/>
          </a:prstGeom>
          <a:noFill/>
          <a:ln w="9525">
            <a:noFill/>
            <a:miter lim="800000"/>
            <a:headEnd/>
            <a:tailEnd/>
          </a:ln>
        </p:spPr>
        <p:txBody>
          <a:bodyPr>
            <a:spAutoFit/>
          </a:bodyPr>
          <a:lstStyle/>
          <a:p>
            <a:r>
              <a:rPr lang="en-US" b="1" i="1"/>
              <a:t>Mechanical Properties of Materials</a:t>
            </a:r>
            <a:endParaRPr lang="en-US"/>
          </a:p>
        </p:txBody>
      </p:sp>
      <p:sp>
        <p:nvSpPr>
          <p:cNvPr id="8" name="TextBox 7"/>
          <p:cNvSpPr txBox="1"/>
          <p:nvPr/>
        </p:nvSpPr>
        <p:spPr>
          <a:xfrm>
            <a:off x="642910" y="2714620"/>
            <a:ext cx="8501090" cy="1200329"/>
          </a:xfrm>
          <a:prstGeom prst="rect">
            <a:avLst/>
          </a:prstGeom>
          <a:noFill/>
        </p:spPr>
        <p:txBody>
          <a:bodyPr wrap="square" rtlCol="0">
            <a:spAutoFit/>
          </a:bodyPr>
          <a:lstStyle/>
          <a:p>
            <a:r>
              <a:rPr lang="en-US" dirty="0" smtClean="0">
                <a:latin typeface="+mj-lt"/>
              </a:rPr>
              <a:t>Breaking carbon </a:t>
            </a:r>
            <a:r>
              <a:rPr lang="en-US" dirty="0" err="1" smtClean="0">
                <a:latin typeface="+mj-lt"/>
              </a:rPr>
              <a:t>nanotube</a:t>
            </a:r>
            <a:r>
              <a:rPr lang="en-US" dirty="0" smtClean="0">
                <a:latin typeface="+mj-lt"/>
              </a:rPr>
              <a:t> is mostly by breaking a bunch of C-C or C=C or combination.</a:t>
            </a:r>
          </a:p>
          <a:p>
            <a:r>
              <a:rPr lang="en-US" dirty="0" smtClean="0">
                <a:latin typeface="+mj-lt"/>
              </a:rPr>
              <a:t>SP2-SP3  covalent bonds are the strength of the carbon </a:t>
            </a:r>
            <a:r>
              <a:rPr lang="en-US" dirty="0" err="1" smtClean="0">
                <a:latin typeface="+mj-lt"/>
              </a:rPr>
              <a:t>nanotube</a:t>
            </a:r>
            <a:endParaRPr lang="en-US" dirty="0">
              <a:latin typeface="+mj-lt"/>
            </a:endParaRPr>
          </a:p>
        </p:txBody>
      </p:sp>
      <p:sp>
        <p:nvSpPr>
          <p:cNvPr id="9" name="TextBox 8"/>
          <p:cNvSpPr txBox="1"/>
          <p:nvPr/>
        </p:nvSpPr>
        <p:spPr>
          <a:xfrm>
            <a:off x="0" y="4071942"/>
            <a:ext cx="9144000" cy="400110"/>
          </a:xfrm>
          <a:prstGeom prst="rect">
            <a:avLst/>
          </a:prstGeom>
          <a:noFill/>
        </p:spPr>
        <p:txBody>
          <a:bodyPr wrap="square" rtlCol="0">
            <a:spAutoFit/>
          </a:bodyPr>
          <a:lstStyle/>
          <a:p>
            <a:r>
              <a:rPr lang="en-US" sz="2000" dirty="0" smtClean="0">
                <a:solidFill>
                  <a:srgbClr val="FF0000"/>
                </a:solidFill>
                <a:latin typeface="+mj-lt"/>
              </a:rPr>
              <a:t>The specific strength of carbon </a:t>
            </a:r>
            <a:r>
              <a:rPr lang="en-US" sz="2000" dirty="0" err="1" smtClean="0">
                <a:solidFill>
                  <a:srgbClr val="FF0000"/>
                </a:solidFill>
                <a:latin typeface="+mj-lt"/>
              </a:rPr>
              <a:t>nanotubes</a:t>
            </a:r>
            <a:r>
              <a:rPr lang="en-US" sz="2000" dirty="0" smtClean="0">
                <a:solidFill>
                  <a:srgbClr val="FF0000"/>
                </a:solidFill>
                <a:latin typeface="+mj-lt"/>
              </a:rPr>
              <a:t> is the order of 48.5 x 10</a:t>
            </a:r>
            <a:r>
              <a:rPr lang="en-US" sz="2000" baseline="30000" dirty="0" smtClean="0">
                <a:solidFill>
                  <a:srgbClr val="FF0000"/>
                </a:solidFill>
                <a:latin typeface="+mj-lt"/>
              </a:rPr>
              <a:t>3</a:t>
            </a:r>
            <a:r>
              <a:rPr lang="en-US" sz="2000" dirty="0" smtClean="0">
                <a:solidFill>
                  <a:srgbClr val="FF0000"/>
                </a:solidFill>
                <a:latin typeface="+mj-lt"/>
              </a:rPr>
              <a:t> kN.m.kg</a:t>
            </a:r>
            <a:r>
              <a:rPr lang="en-US" sz="2000" baseline="30000" dirty="0" smtClean="0">
                <a:solidFill>
                  <a:srgbClr val="FF0000"/>
                </a:solidFill>
                <a:latin typeface="+mj-lt"/>
              </a:rPr>
              <a:t>-1</a:t>
            </a:r>
            <a:endParaRPr lang="en-US" sz="2000" baseline="30000" dirty="0">
              <a:solidFill>
                <a:srgbClr val="FF0000"/>
              </a:solidFill>
              <a:latin typeface="+mj-lt"/>
            </a:endParaRPr>
          </a:p>
        </p:txBody>
      </p:sp>
      <p:sp>
        <p:nvSpPr>
          <p:cNvPr id="10" name="TextBox 9"/>
          <p:cNvSpPr txBox="1"/>
          <p:nvPr/>
        </p:nvSpPr>
        <p:spPr>
          <a:xfrm>
            <a:off x="642910" y="4500570"/>
            <a:ext cx="3147015" cy="461665"/>
          </a:xfrm>
          <a:prstGeom prst="rect">
            <a:avLst/>
          </a:prstGeom>
          <a:noFill/>
        </p:spPr>
        <p:txBody>
          <a:bodyPr wrap="none" rtlCol="0">
            <a:spAutoFit/>
          </a:bodyPr>
          <a:lstStyle/>
          <a:p>
            <a:r>
              <a:rPr lang="en-US" dirty="0" smtClean="0"/>
              <a:t>Steel ~ 1.54x10</a:t>
            </a:r>
            <a:r>
              <a:rPr lang="en-US" baseline="30000" dirty="0" smtClean="0"/>
              <a:t>2</a:t>
            </a:r>
            <a:r>
              <a:rPr lang="en-US" dirty="0" smtClean="0"/>
              <a:t>Gpa</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331913" y="0"/>
            <a:ext cx="6481762" cy="457200"/>
          </a:xfrm>
          <a:prstGeom prst="rect">
            <a:avLst/>
          </a:prstGeom>
          <a:noFill/>
          <a:ln w="9525">
            <a:noFill/>
            <a:miter lim="800000"/>
            <a:headEnd/>
            <a:tailEnd/>
          </a:ln>
        </p:spPr>
        <p:txBody>
          <a:bodyPr>
            <a:spAutoFit/>
          </a:bodyPr>
          <a:lstStyle/>
          <a:p>
            <a:pPr>
              <a:defRPr/>
            </a:pPr>
            <a:r>
              <a:rPr lang="it-IT" dirty="0">
                <a:solidFill>
                  <a:srgbClr val="CC0066"/>
                </a:solidFill>
                <a:latin typeface="+mn-lt"/>
              </a:rPr>
              <a:t>A SINGLE GRAPHITE SHEET: GRAPHENE</a:t>
            </a:r>
          </a:p>
        </p:txBody>
      </p:sp>
      <p:sp>
        <p:nvSpPr>
          <p:cNvPr id="16387" name="Text Box 5"/>
          <p:cNvSpPr txBox="1">
            <a:spLocks noChangeArrowheads="1"/>
          </p:cNvSpPr>
          <p:nvPr/>
        </p:nvSpPr>
        <p:spPr bwMode="auto">
          <a:xfrm>
            <a:off x="1863725" y="4286250"/>
            <a:ext cx="4137025" cy="338138"/>
          </a:xfrm>
          <a:prstGeom prst="rect">
            <a:avLst/>
          </a:prstGeom>
          <a:noFill/>
          <a:ln w="9525">
            <a:noFill/>
            <a:miter lim="800000"/>
            <a:headEnd/>
            <a:tailEnd/>
          </a:ln>
        </p:spPr>
        <p:txBody>
          <a:bodyPr wrap="none">
            <a:spAutoFit/>
          </a:bodyPr>
          <a:lstStyle/>
          <a:p>
            <a:r>
              <a:rPr lang="it-IT" sz="1600" b="1">
                <a:solidFill>
                  <a:srgbClr val="0033CC"/>
                </a:solidFill>
                <a:latin typeface="Book Antiqua" pitchFamily="18" charset="0"/>
              </a:rPr>
              <a:t>An example of mono-dimensional system </a:t>
            </a:r>
          </a:p>
        </p:txBody>
      </p:sp>
      <p:pic>
        <p:nvPicPr>
          <p:cNvPr id="16388" name="Picture 6" descr="10-10"/>
          <p:cNvPicPr>
            <a:picLocks noChangeAspect="1" noChangeArrowheads="1" noCrop="1"/>
          </p:cNvPicPr>
          <p:nvPr/>
        </p:nvPicPr>
        <p:blipFill>
          <a:blip r:embed="rId2"/>
          <a:srcRect/>
          <a:stretch>
            <a:fillRect/>
          </a:stretch>
        </p:blipFill>
        <p:spPr bwMode="auto">
          <a:xfrm>
            <a:off x="962025" y="428625"/>
            <a:ext cx="5895975" cy="3714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
            <a:ext cx="9144000" cy="1323439"/>
          </a:xfrm>
          <a:prstGeom prst="rect">
            <a:avLst/>
          </a:prstGeom>
          <a:noFill/>
        </p:spPr>
        <p:txBody>
          <a:bodyPr wrap="square" rtlCol="0">
            <a:spAutoFit/>
          </a:bodyPr>
          <a:lstStyle/>
          <a:p>
            <a:r>
              <a:rPr lang="en-US" sz="2000" dirty="0" smtClean="0">
                <a:solidFill>
                  <a:srgbClr val="FF0000"/>
                </a:solidFill>
                <a:latin typeface="+mj-lt"/>
              </a:rPr>
              <a:t>What is the theoretical tensile strength </a:t>
            </a:r>
            <a:r>
              <a:rPr lang="el-GR" sz="2000" dirty="0" smtClean="0">
                <a:solidFill>
                  <a:srgbClr val="FF0000"/>
                </a:solidFill>
                <a:latin typeface="+mj-lt"/>
              </a:rPr>
              <a:t>σ</a:t>
            </a:r>
            <a:r>
              <a:rPr lang="en-US" sz="2000" dirty="0" smtClean="0">
                <a:solidFill>
                  <a:srgbClr val="FF0000"/>
                </a:solidFill>
                <a:latin typeface="+mj-lt"/>
              </a:rPr>
              <a:t>s in </a:t>
            </a:r>
            <a:r>
              <a:rPr lang="en-US" sz="2000" dirty="0" err="1" smtClean="0">
                <a:solidFill>
                  <a:srgbClr val="FF0000"/>
                </a:solidFill>
                <a:latin typeface="+mj-lt"/>
              </a:rPr>
              <a:t>gigapascals</a:t>
            </a:r>
            <a:r>
              <a:rPr lang="en-US" sz="2000" dirty="0" smtClean="0">
                <a:solidFill>
                  <a:srgbClr val="FF0000"/>
                </a:solidFill>
                <a:latin typeface="+mj-lt"/>
              </a:rPr>
              <a:t> (1GPa = 109Nm2) of carbon – carbon bonds of different order? Assume that all bonds stretch to 2.5xtheir respective length before breaking. How much mass under earth’s gravitational pull are these bonds able to hold without breaking?</a:t>
            </a:r>
            <a:endParaRPr lang="en-US" sz="2000" dirty="0">
              <a:solidFill>
                <a:srgbClr val="FF0000"/>
              </a:solidFill>
              <a:latin typeface="+mj-lt"/>
            </a:endParaRPr>
          </a:p>
        </p:txBody>
      </p:sp>
      <p:graphicFrame>
        <p:nvGraphicFramePr>
          <p:cNvPr id="3" name="Table 2"/>
          <p:cNvGraphicFramePr>
            <a:graphicFrameLocks noGrp="1"/>
          </p:cNvGraphicFramePr>
          <p:nvPr/>
        </p:nvGraphicFramePr>
        <p:xfrm>
          <a:off x="1" y="1235712"/>
          <a:ext cx="8929715" cy="2479040"/>
        </p:xfrm>
        <a:graphic>
          <a:graphicData uri="http://schemas.openxmlformats.org/drawingml/2006/table">
            <a:tbl>
              <a:tblPr firstRow="1" bandRow="1">
                <a:tableStyleId>{5C22544A-7EE6-4342-B048-85BDC9FD1C3A}</a:tableStyleId>
              </a:tblPr>
              <a:tblGrid>
                <a:gridCol w="1785943">
                  <a:extLst>
                    <a:ext uri="{9D8B030D-6E8A-4147-A177-3AD203B41FA5}">
                      <a16:colId xmlns:a16="http://schemas.microsoft.com/office/drawing/2014/main" val="20000"/>
                    </a:ext>
                  </a:extLst>
                </a:gridCol>
                <a:gridCol w="1785943">
                  <a:extLst>
                    <a:ext uri="{9D8B030D-6E8A-4147-A177-3AD203B41FA5}">
                      <a16:colId xmlns:a16="http://schemas.microsoft.com/office/drawing/2014/main" val="20001"/>
                    </a:ext>
                  </a:extLst>
                </a:gridCol>
                <a:gridCol w="1785943">
                  <a:extLst>
                    <a:ext uri="{9D8B030D-6E8A-4147-A177-3AD203B41FA5}">
                      <a16:colId xmlns:a16="http://schemas.microsoft.com/office/drawing/2014/main" val="20002"/>
                    </a:ext>
                  </a:extLst>
                </a:gridCol>
                <a:gridCol w="1785943">
                  <a:extLst>
                    <a:ext uri="{9D8B030D-6E8A-4147-A177-3AD203B41FA5}">
                      <a16:colId xmlns:a16="http://schemas.microsoft.com/office/drawing/2014/main" val="20003"/>
                    </a:ext>
                  </a:extLst>
                </a:gridCol>
                <a:gridCol w="1785943">
                  <a:extLst>
                    <a:ext uri="{9D8B030D-6E8A-4147-A177-3AD203B41FA5}">
                      <a16:colId xmlns:a16="http://schemas.microsoft.com/office/drawing/2014/main" val="20004"/>
                    </a:ext>
                  </a:extLst>
                </a:gridCol>
              </a:tblGrid>
              <a:tr h="370840">
                <a:tc>
                  <a:txBody>
                    <a:bodyPr/>
                    <a:lstStyle/>
                    <a:p>
                      <a:r>
                        <a:rPr lang="en-US" sz="1200" dirty="0" smtClean="0"/>
                        <a:t>Type</a:t>
                      </a:r>
                      <a:endParaRPr lang="en-US" sz="1200" dirty="0"/>
                    </a:p>
                  </a:txBody>
                  <a:tcPr/>
                </a:tc>
                <a:tc>
                  <a:txBody>
                    <a:bodyPr/>
                    <a:lstStyle/>
                    <a:p>
                      <a:r>
                        <a:rPr lang="en-US" sz="1200" dirty="0" smtClean="0"/>
                        <a:t>Bond order</a:t>
                      </a:r>
                      <a:endParaRPr lang="en-US" sz="1200" dirty="0"/>
                    </a:p>
                  </a:txBody>
                  <a:tcPr/>
                </a:tc>
                <a:tc>
                  <a:txBody>
                    <a:bodyPr/>
                    <a:lstStyle/>
                    <a:p>
                      <a:r>
                        <a:rPr lang="en-US" sz="1200" dirty="0" smtClean="0"/>
                        <a:t>Bond length, L (nm)</a:t>
                      </a:r>
                      <a:endParaRPr lang="en-US" sz="1200" dirty="0"/>
                    </a:p>
                  </a:txBody>
                  <a:tcPr/>
                </a:tc>
                <a:tc>
                  <a:txBody>
                    <a:bodyPr/>
                    <a:lstStyle/>
                    <a:p>
                      <a:r>
                        <a:rPr lang="en-US" sz="1200" dirty="0" smtClean="0"/>
                        <a:t>Bond</a:t>
                      </a:r>
                      <a:r>
                        <a:rPr lang="en-US" sz="1200" baseline="0" dirty="0" smtClean="0"/>
                        <a:t> dissociation energy (</a:t>
                      </a:r>
                      <a:r>
                        <a:rPr lang="en-US" sz="1200" baseline="0" dirty="0" err="1" smtClean="0"/>
                        <a:t>E</a:t>
                      </a:r>
                      <a:r>
                        <a:rPr lang="en-US" sz="1200" baseline="-25000" dirty="0" err="1" smtClean="0"/>
                        <a:t>bde</a:t>
                      </a:r>
                      <a:r>
                        <a:rPr lang="en-US" sz="1200" baseline="0" dirty="0" smtClean="0"/>
                        <a:t>) (kJ.mol</a:t>
                      </a:r>
                      <a:r>
                        <a:rPr lang="en-US" sz="1200" baseline="30000" dirty="0" smtClean="0"/>
                        <a:t>-1</a:t>
                      </a:r>
                      <a:r>
                        <a:rPr lang="en-US" sz="1200" baseline="0" dirty="0" smtClean="0"/>
                        <a:t>)</a:t>
                      </a:r>
                      <a:endParaRPr lang="en-US" sz="1200" dirty="0"/>
                    </a:p>
                  </a:txBody>
                  <a:tcPr/>
                </a:tc>
                <a:tc>
                  <a:txBody>
                    <a:bodyPr/>
                    <a:lstStyle/>
                    <a:p>
                      <a:r>
                        <a:rPr lang="en-US" sz="1200" dirty="0" smtClean="0"/>
                        <a:t>Bond break length, d = 2.5L-L(nm)</a:t>
                      </a:r>
                      <a:endParaRPr lang="en-US" sz="1200" dirty="0"/>
                    </a:p>
                  </a:txBody>
                  <a:tcPr/>
                </a:tc>
                <a:extLst>
                  <a:ext uri="{0D108BD9-81ED-4DB2-BD59-A6C34878D82A}">
                    <a16:rowId xmlns:a16="http://schemas.microsoft.com/office/drawing/2014/main" val="10000"/>
                  </a:ext>
                </a:extLst>
              </a:tr>
              <a:tr h="370840">
                <a:tc>
                  <a:txBody>
                    <a:bodyPr/>
                    <a:lstStyle/>
                    <a:p>
                      <a:r>
                        <a:rPr lang="en-US" dirty="0" smtClean="0"/>
                        <a:t>C-C</a:t>
                      </a:r>
                      <a:endParaRPr lang="en-US" dirty="0"/>
                    </a:p>
                  </a:txBody>
                  <a:tcPr/>
                </a:tc>
                <a:tc>
                  <a:txBody>
                    <a:bodyPr/>
                    <a:lstStyle/>
                    <a:p>
                      <a:r>
                        <a:rPr lang="en-US" dirty="0" smtClean="0"/>
                        <a:t>1.0</a:t>
                      </a:r>
                      <a:endParaRPr lang="en-US" dirty="0"/>
                    </a:p>
                  </a:txBody>
                  <a:tcPr/>
                </a:tc>
                <a:tc>
                  <a:txBody>
                    <a:bodyPr/>
                    <a:lstStyle/>
                    <a:p>
                      <a:r>
                        <a:rPr lang="en-US" dirty="0" smtClean="0"/>
                        <a:t>0.154</a:t>
                      </a:r>
                      <a:endParaRPr lang="en-US" dirty="0"/>
                    </a:p>
                  </a:txBody>
                  <a:tcPr/>
                </a:tc>
                <a:tc>
                  <a:txBody>
                    <a:bodyPr/>
                    <a:lstStyle/>
                    <a:p>
                      <a:r>
                        <a:rPr lang="en-US" dirty="0" smtClean="0"/>
                        <a:t>348</a:t>
                      </a:r>
                      <a:endParaRPr lang="en-US" dirty="0"/>
                    </a:p>
                  </a:txBody>
                  <a:tcPr/>
                </a:tc>
                <a:tc>
                  <a:txBody>
                    <a:bodyPr/>
                    <a:lstStyle/>
                    <a:p>
                      <a:r>
                        <a:rPr lang="en-US" dirty="0" smtClean="0"/>
                        <a:t>0.231</a:t>
                      </a:r>
                      <a:endParaRPr lang="en-US" dirty="0"/>
                    </a:p>
                  </a:txBody>
                  <a:tcPr/>
                </a:tc>
                <a:extLst>
                  <a:ext uri="{0D108BD9-81ED-4DB2-BD59-A6C34878D82A}">
                    <a16:rowId xmlns:a16="http://schemas.microsoft.com/office/drawing/2014/main" val="10001"/>
                  </a:ext>
                </a:extLst>
              </a:tr>
              <a:tr h="370840">
                <a:tc>
                  <a:txBody>
                    <a:bodyPr/>
                    <a:lstStyle/>
                    <a:p>
                      <a:r>
                        <a:rPr lang="en-US" dirty="0" smtClean="0"/>
                        <a:t>C=(</a:t>
                      </a:r>
                      <a:r>
                        <a:rPr lang="en-US" dirty="0" err="1" smtClean="0"/>
                        <a:t>onepi+onecovalent</a:t>
                      </a:r>
                      <a:r>
                        <a:rPr lang="en-US" dirty="0" smtClean="0"/>
                        <a:t>) C</a:t>
                      </a:r>
                      <a:endParaRPr lang="en-US" dirty="0"/>
                    </a:p>
                  </a:txBody>
                  <a:tcPr/>
                </a:tc>
                <a:tc>
                  <a:txBody>
                    <a:bodyPr/>
                    <a:lstStyle/>
                    <a:p>
                      <a:r>
                        <a:rPr lang="en-US" dirty="0" smtClean="0"/>
                        <a:t>~1.33</a:t>
                      </a:r>
                      <a:endParaRPr lang="en-US" dirty="0"/>
                    </a:p>
                  </a:txBody>
                  <a:tcPr/>
                </a:tc>
                <a:tc>
                  <a:txBody>
                    <a:bodyPr/>
                    <a:lstStyle/>
                    <a:p>
                      <a:r>
                        <a:rPr lang="en-US" dirty="0" smtClean="0"/>
                        <a:t>0.142</a:t>
                      </a:r>
                      <a:endParaRPr lang="en-US" dirty="0"/>
                    </a:p>
                  </a:txBody>
                  <a:tcPr/>
                </a:tc>
                <a:tc>
                  <a:txBody>
                    <a:bodyPr/>
                    <a:lstStyle/>
                    <a:p>
                      <a:r>
                        <a:rPr lang="en-US" dirty="0" smtClean="0"/>
                        <a:t>480</a:t>
                      </a:r>
                      <a:endParaRPr lang="en-US" dirty="0"/>
                    </a:p>
                  </a:txBody>
                  <a:tcPr/>
                </a:tc>
                <a:tc>
                  <a:txBody>
                    <a:bodyPr/>
                    <a:lstStyle/>
                    <a:p>
                      <a:r>
                        <a:rPr lang="en-US" dirty="0" smtClean="0"/>
                        <a:t>+213</a:t>
                      </a:r>
                      <a:endParaRPr lang="en-US" dirty="0"/>
                    </a:p>
                  </a:txBody>
                  <a:tcPr/>
                </a:tc>
                <a:extLst>
                  <a:ext uri="{0D108BD9-81ED-4DB2-BD59-A6C34878D82A}">
                    <a16:rowId xmlns:a16="http://schemas.microsoft.com/office/drawing/2014/main" val="10002"/>
                  </a:ext>
                </a:extLst>
              </a:tr>
              <a:tr h="370840">
                <a:tc>
                  <a:txBody>
                    <a:bodyPr/>
                    <a:lstStyle/>
                    <a:p>
                      <a:r>
                        <a:rPr lang="en-US" dirty="0" smtClean="0"/>
                        <a:t>C= (two co-</a:t>
                      </a:r>
                      <a:r>
                        <a:rPr lang="en-US" dirty="0" err="1" smtClean="0"/>
                        <a:t>valent</a:t>
                      </a:r>
                      <a:r>
                        <a:rPr lang="en-US" dirty="0" smtClean="0"/>
                        <a:t>)</a:t>
                      </a:r>
                      <a:endParaRPr lang="en-US" dirty="0"/>
                    </a:p>
                  </a:txBody>
                  <a:tcPr/>
                </a:tc>
                <a:tc>
                  <a:txBody>
                    <a:bodyPr/>
                    <a:lstStyle/>
                    <a:p>
                      <a:r>
                        <a:rPr lang="en-US" dirty="0" smtClean="0"/>
                        <a:t>2.0</a:t>
                      </a:r>
                      <a:endParaRPr lang="en-US" dirty="0"/>
                    </a:p>
                  </a:txBody>
                  <a:tcPr/>
                </a:tc>
                <a:tc>
                  <a:txBody>
                    <a:bodyPr/>
                    <a:lstStyle/>
                    <a:p>
                      <a:r>
                        <a:rPr lang="en-US" dirty="0" smtClean="0"/>
                        <a:t>0.134</a:t>
                      </a:r>
                      <a:endParaRPr lang="en-US" dirty="0"/>
                    </a:p>
                  </a:txBody>
                  <a:tcPr/>
                </a:tc>
                <a:tc>
                  <a:txBody>
                    <a:bodyPr/>
                    <a:lstStyle/>
                    <a:p>
                      <a:r>
                        <a:rPr lang="en-US" dirty="0" smtClean="0"/>
                        <a:t>614</a:t>
                      </a:r>
                      <a:endParaRPr lang="en-US" dirty="0"/>
                    </a:p>
                  </a:txBody>
                  <a:tcPr/>
                </a:tc>
                <a:tc>
                  <a:txBody>
                    <a:bodyPr/>
                    <a:lstStyle/>
                    <a:p>
                      <a:r>
                        <a:rPr lang="en-US" dirty="0" smtClean="0"/>
                        <a:t>+0.201</a:t>
                      </a:r>
                      <a:endParaRPr lang="en-US" dirty="0"/>
                    </a:p>
                  </a:txBody>
                  <a:tcPr/>
                </a:tc>
                <a:extLst>
                  <a:ext uri="{0D108BD9-81ED-4DB2-BD59-A6C34878D82A}">
                    <a16:rowId xmlns:a16="http://schemas.microsoft.com/office/drawing/2014/main" val="10003"/>
                  </a:ext>
                </a:extLst>
              </a:tr>
              <a:tr h="370840">
                <a:tc>
                  <a:txBody>
                    <a:bodyPr/>
                    <a:lstStyle/>
                    <a:p>
                      <a:r>
                        <a:rPr lang="en-US" dirty="0" smtClean="0"/>
                        <a:t>C≡C</a:t>
                      </a:r>
                      <a:endParaRPr lang="en-US" dirty="0"/>
                    </a:p>
                  </a:txBody>
                  <a:tcPr/>
                </a:tc>
                <a:tc>
                  <a:txBody>
                    <a:bodyPr/>
                    <a:lstStyle/>
                    <a:p>
                      <a:r>
                        <a:rPr lang="en-US" dirty="0" smtClean="0"/>
                        <a:t>3.0</a:t>
                      </a:r>
                      <a:endParaRPr lang="en-US" dirty="0"/>
                    </a:p>
                  </a:txBody>
                  <a:tcPr/>
                </a:tc>
                <a:tc>
                  <a:txBody>
                    <a:bodyPr/>
                    <a:lstStyle/>
                    <a:p>
                      <a:r>
                        <a:rPr lang="en-US" dirty="0" smtClean="0"/>
                        <a:t>0.120</a:t>
                      </a:r>
                      <a:endParaRPr lang="en-US" dirty="0"/>
                    </a:p>
                  </a:txBody>
                  <a:tcPr/>
                </a:tc>
                <a:tc>
                  <a:txBody>
                    <a:bodyPr/>
                    <a:lstStyle/>
                    <a:p>
                      <a:r>
                        <a:rPr lang="en-US" dirty="0" smtClean="0"/>
                        <a:t>839</a:t>
                      </a:r>
                      <a:endParaRPr lang="en-US" dirty="0"/>
                    </a:p>
                  </a:txBody>
                  <a:tcPr/>
                </a:tc>
                <a:tc>
                  <a:txBody>
                    <a:bodyPr/>
                    <a:lstStyle/>
                    <a:p>
                      <a:r>
                        <a:rPr lang="en-US" dirty="0" smtClean="0"/>
                        <a:t>0.180</a:t>
                      </a:r>
                      <a:endParaRPr lang="en-US" dirty="0"/>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928662" y="3681715"/>
            <a:ext cx="3555012" cy="461665"/>
          </a:xfrm>
          <a:prstGeom prst="rect">
            <a:avLst/>
          </a:prstGeom>
          <a:noFill/>
        </p:spPr>
        <p:txBody>
          <a:bodyPr wrap="none" rtlCol="0">
            <a:spAutoFit/>
          </a:bodyPr>
          <a:lstStyle/>
          <a:p>
            <a:r>
              <a:rPr lang="en-US" dirty="0" smtClean="0">
                <a:latin typeface="+mj-lt"/>
              </a:rPr>
              <a:t>Bond dissociation energy= </a:t>
            </a:r>
            <a:endParaRPr lang="en-US" dirty="0">
              <a:latin typeface="+mj-lt"/>
            </a:endParaRPr>
          </a:p>
        </p:txBody>
      </p:sp>
      <p:graphicFrame>
        <p:nvGraphicFramePr>
          <p:cNvPr id="5" name="Object 4"/>
          <p:cNvGraphicFramePr>
            <a:graphicFrameLocks noChangeAspect="1"/>
          </p:cNvGraphicFramePr>
          <p:nvPr/>
        </p:nvGraphicFramePr>
        <p:xfrm>
          <a:off x="4630738" y="3643313"/>
          <a:ext cx="3271837" cy="642937"/>
        </p:xfrm>
        <a:graphic>
          <a:graphicData uri="http://schemas.openxmlformats.org/presentationml/2006/ole">
            <mc:AlternateContent xmlns:mc="http://schemas.openxmlformats.org/markup-compatibility/2006">
              <mc:Choice xmlns:v="urn:schemas-microsoft-com:vml" Requires="v">
                <p:oleObj spid="_x0000_s140296" name="Equation" r:id="rId3" imgW="2133360" imgH="419040" progId="Equation.3">
                  <p:embed/>
                </p:oleObj>
              </mc:Choice>
              <mc:Fallback>
                <p:oleObj name="Equation" r:id="rId3" imgW="2133360" imgH="419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738" y="3643313"/>
                        <a:ext cx="3271837" cy="642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714480" y="4214818"/>
            <a:ext cx="2706190" cy="461665"/>
          </a:xfrm>
          <a:prstGeom prst="rect">
            <a:avLst/>
          </a:prstGeom>
          <a:noFill/>
        </p:spPr>
        <p:txBody>
          <a:bodyPr wrap="none" rtlCol="0">
            <a:spAutoFit/>
          </a:bodyPr>
          <a:lstStyle/>
          <a:p>
            <a:r>
              <a:rPr lang="en-US" dirty="0" smtClean="0"/>
              <a:t>Force Required = </a:t>
            </a:r>
            <a:endParaRPr lang="en-US" dirty="0"/>
          </a:p>
        </p:txBody>
      </p:sp>
      <p:graphicFrame>
        <p:nvGraphicFramePr>
          <p:cNvPr id="7" name="Object 6"/>
          <p:cNvGraphicFramePr>
            <a:graphicFrameLocks noChangeAspect="1"/>
          </p:cNvGraphicFramePr>
          <p:nvPr/>
        </p:nvGraphicFramePr>
        <p:xfrm>
          <a:off x="4905375" y="4357688"/>
          <a:ext cx="2243138" cy="609600"/>
        </p:xfrm>
        <a:graphic>
          <a:graphicData uri="http://schemas.openxmlformats.org/presentationml/2006/ole">
            <mc:AlternateContent xmlns:mc="http://schemas.openxmlformats.org/markup-compatibility/2006">
              <mc:Choice xmlns:v="urn:schemas-microsoft-com:vml" Requires="v">
                <p:oleObj spid="_x0000_s140297" name="Equation" r:id="rId5" imgW="1447560" imgH="393480" progId="Equation.3">
                  <p:embed/>
                </p:oleObj>
              </mc:Choice>
              <mc:Fallback>
                <p:oleObj name="Equation" r:id="rId5" imgW="144756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5375" y="4357688"/>
                        <a:ext cx="224313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0" y="4884019"/>
            <a:ext cx="9144000" cy="707886"/>
          </a:xfrm>
          <a:prstGeom prst="rect">
            <a:avLst/>
          </a:prstGeom>
          <a:noFill/>
        </p:spPr>
        <p:txBody>
          <a:bodyPr wrap="square" rtlCol="0">
            <a:spAutoFit/>
          </a:bodyPr>
          <a:lstStyle/>
          <a:p>
            <a:r>
              <a:rPr lang="en-US" sz="2000" dirty="0" smtClean="0">
                <a:latin typeface="+mj-lt"/>
              </a:rPr>
              <a:t>The covalent radius </a:t>
            </a:r>
            <a:r>
              <a:rPr lang="en-US" sz="2000" dirty="0" err="1" smtClean="0">
                <a:latin typeface="+mj-lt"/>
              </a:rPr>
              <a:t>r</a:t>
            </a:r>
            <a:r>
              <a:rPr lang="en-US" sz="2000" baseline="-25000" dirty="0" err="1" smtClean="0">
                <a:latin typeface="+mj-lt"/>
              </a:rPr>
              <a:t>c</a:t>
            </a:r>
            <a:r>
              <a:rPr lang="en-US" sz="2000" dirty="0" smtClean="0">
                <a:latin typeface="+mj-lt"/>
              </a:rPr>
              <a:t> of a carbon atom is 0.077nm-the cross-sectional area A</a:t>
            </a:r>
            <a:r>
              <a:rPr lang="en-US" sz="2000" baseline="-25000" dirty="0" smtClean="0">
                <a:latin typeface="+mj-lt"/>
              </a:rPr>
              <a:t>c</a:t>
            </a:r>
            <a:r>
              <a:rPr lang="en-US" sz="2000" dirty="0" smtClean="0">
                <a:latin typeface="+mj-lt"/>
              </a:rPr>
              <a:t> = </a:t>
            </a:r>
            <a:r>
              <a:rPr lang="el-GR" sz="2000" dirty="0" smtClean="0">
                <a:latin typeface="+mj-lt"/>
              </a:rPr>
              <a:t>π</a:t>
            </a:r>
            <a:r>
              <a:rPr lang="en-US" sz="2000" dirty="0" smtClean="0">
                <a:latin typeface="+mj-lt"/>
              </a:rPr>
              <a:t>r</a:t>
            </a:r>
            <a:r>
              <a:rPr lang="en-US" sz="2000" baseline="30000" dirty="0" smtClean="0">
                <a:latin typeface="+mj-lt"/>
              </a:rPr>
              <a:t>2 </a:t>
            </a:r>
            <a:r>
              <a:rPr lang="en-US" sz="2000" dirty="0" smtClean="0">
                <a:latin typeface="+mj-lt"/>
              </a:rPr>
              <a:t>= 3.1416x(0.077x10</a:t>
            </a:r>
            <a:r>
              <a:rPr lang="en-US" sz="2000" baseline="30000" dirty="0" smtClean="0">
                <a:latin typeface="+mj-lt"/>
              </a:rPr>
              <a:t>-9</a:t>
            </a:r>
            <a:r>
              <a:rPr lang="en-US" sz="2000" dirty="0" smtClean="0">
                <a:latin typeface="+mj-lt"/>
              </a:rPr>
              <a:t>m)</a:t>
            </a:r>
            <a:r>
              <a:rPr lang="en-US" sz="2000" baseline="30000" dirty="0" smtClean="0">
                <a:latin typeface="+mj-lt"/>
              </a:rPr>
              <a:t>2</a:t>
            </a:r>
            <a:r>
              <a:rPr lang="en-US" sz="2000" dirty="0" smtClean="0">
                <a:latin typeface="+mj-lt"/>
              </a:rPr>
              <a:t>=1.86x10</a:t>
            </a:r>
            <a:r>
              <a:rPr lang="en-US" sz="2000" baseline="30000" dirty="0" smtClean="0">
                <a:latin typeface="+mj-lt"/>
              </a:rPr>
              <a:t>-20</a:t>
            </a:r>
            <a:r>
              <a:rPr lang="en-US" sz="2000" dirty="0" smtClean="0">
                <a:latin typeface="+mj-lt"/>
              </a:rPr>
              <a:t>m</a:t>
            </a:r>
            <a:r>
              <a:rPr lang="en-US" sz="2000" baseline="30000" dirty="0" smtClean="0">
                <a:latin typeface="+mj-lt"/>
              </a:rPr>
              <a:t>2</a:t>
            </a:r>
            <a:endParaRPr lang="en-US" sz="2000" baseline="30000" dirty="0">
              <a:latin typeface="+mj-lt"/>
            </a:endParaRPr>
          </a:p>
        </p:txBody>
      </p:sp>
      <p:sp>
        <p:nvSpPr>
          <p:cNvPr id="10" name="TextBox 9"/>
          <p:cNvSpPr txBox="1"/>
          <p:nvPr/>
        </p:nvSpPr>
        <p:spPr>
          <a:xfrm>
            <a:off x="544510" y="5500702"/>
            <a:ext cx="7027886" cy="461665"/>
          </a:xfrm>
          <a:prstGeom prst="rect">
            <a:avLst/>
          </a:prstGeom>
          <a:noFill/>
        </p:spPr>
        <p:txBody>
          <a:bodyPr wrap="none" rtlCol="0">
            <a:spAutoFit/>
          </a:bodyPr>
          <a:lstStyle/>
          <a:p>
            <a:r>
              <a:rPr lang="en-US" dirty="0" smtClean="0">
                <a:latin typeface="+mj-lt"/>
              </a:rPr>
              <a:t>The tensile strength </a:t>
            </a:r>
            <a:r>
              <a:rPr lang="el-GR" dirty="0" smtClean="0">
                <a:latin typeface="+mj-lt"/>
              </a:rPr>
              <a:t>σ</a:t>
            </a:r>
            <a:r>
              <a:rPr lang="en-US" dirty="0" smtClean="0">
                <a:latin typeface="+mj-lt"/>
              </a:rPr>
              <a:t> (1Pa=N.m-2) of one C-C bond = </a:t>
            </a:r>
            <a:endParaRPr lang="en-US" dirty="0">
              <a:latin typeface="+mj-lt"/>
            </a:endParaRPr>
          </a:p>
        </p:txBody>
      </p:sp>
      <p:graphicFrame>
        <p:nvGraphicFramePr>
          <p:cNvPr id="11" name="Object 10"/>
          <p:cNvGraphicFramePr>
            <a:graphicFrameLocks noChangeAspect="1"/>
          </p:cNvGraphicFramePr>
          <p:nvPr/>
        </p:nvGraphicFramePr>
        <p:xfrm>
          <a:off x="7362825" y="5429250"/>
          <a:ext cx="1658938" cy="512763"/>
        </p:xfrm>
        <a:graphic>
          <a:graphicData uri="http://schemas.openxmlformats.org/presentationml/2006/ole">
            <mc:AlternateContent xmlns:mc="http://schemas.openxmlformats.org/markup-compatibility/2006">
              <mc:Choice xmlns:v="urn:schemas-microsoft-com:vml" Requires="v">
                <p:oleObj spid="_x0000_s140298" name="Equation" r:id="rId7" imgW="1396800" imgH="431640" progId="Equation.3">
                  <p:embed/>
                </p:oleObj>
              </mc:Choice>
              <mc:Fallback>
                <p:oleObj name="Equation" r:id="rId7" imgW="139680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2825" y="5429250"/>
                        <a:ext cx="1658938" cy="512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0" y="5929330"/>
            <a:ext cx="8929718" cy="830997"/>
          </a:xfrm>
          <a:prstGeom prst="rect">
            <a:avLst/>
          </a:prstGeom>
          <a:noFill/>
        </p:spPr>
        <p:txBody>
          <a:bodyPr wrap="square" rtlCol="0">
            <a:spAutoFit/>
          </a:bodyPr>
          <a:lstStyle/>
          <a:p>
            <a:r>
              <a:rPr lang="en-US" sz="1600" dirty="0" smtClean="0">
                <a:latin typeface="+mj-lt"/>
              </a:rPr>
              <a:t>The maximum force </a:t>
            </a:r>
            <a:r>
              <a:rPr lang="en-US" sz="1600" dirty="0" err="1" smtClean="0">
                <a:latin typeface="+mj-lt"/>
              </a:rPr>
              <a:t>F</a:t>
            </a:r>
            <a:r>
              <a:rPr lang="en-US" sz="1600" baseline="-25000" dirty="0" err="1" smtClean="0">
                <a:latin typeface="+mj-lt"/>
              </a:rPr>
              <a:t>max</a:t>
            </a:r>
            <a:r>
              <a:rPr lang="en-US" sz="1600" dirty="0" smtClean="0">
                <a:latin typeface="+mj-lt"/>
              </a:rPr>
              <a:t> that one C-C bond is able to hold without breaking is the product of the tensile strength and the area of the material A</a:t>
            </a:r>
            <a:r>
              <a:rPr lang="en-US" sz="1600" baseline="-25000" dirty="0" smtClean="0">
                <a:latin typeface="+mj-lt"/>
              </a:rPr>
              <a:t>M</a:t>
            </a:r>
            <a:r>
              <a:rPr lang="en-US" sz="1600" dirty="0" smtClean="0">
                <a:latin typeface="+mj-lt"/>
              </a:rPr>
              <a:t> (e.g. the diameter of the tube). If only one C-C bond, then </a:t>
            </a:r>
            <a:r>
              <a:rPr lang="en-US" sz="1600" dirty="0" err="1" smtClean="0">
                <a:latin typeface="+mj-lt"/>
              </a:rPr>
              <a:t>F</a:t>
            </a:r>
            <a:r>
              <a:rPr lang="en-US" sz="1600" baseline="-25000" dirty="0" err="1" smtClean="0">
                <a:latin typeface="+mj-lt"/>
              </a:rPr>
              <a:t>max</a:t>
            </a:r>
            <a:r>
              <a:rPr lang="en-US" sz="1600" baseline="-25000" dirty="0" smtClean="0">
                <a:latin typeface="+mj-lt"/>
              </a:rPr>
              <a:t> </a:t>
            </a:r>
            <a:r>
              <a:rPr lang="en-US" sz="1600" dirty="0" smtClean="0">
                <a:latin typeface="+mj-lt"/>
              </a:rPr>
              <a:t>= A</a:t>
            </a:r>
            <a:r>
              <a:rPr lang="en-US" sz="1600" baseline="-25000" dirty="0" smtClean="0">
                <a:latin typeface="+mj-lt"/>
              </a:rPr>
              <a:t>m</a:t>
            </a:r>
            <a:r>
              <a:rPr lang="el-GR" sz="1600" dirty="0" smtClean="0">
                <a:latin typeface="+mj-lt"/>
              </a:rPr>
              <a:t>σ</a:t>
            </a:r>
            <a:r>
              <a:rPr lang="en-US" sz="1600" dirty="0" smtClean="0">
                <a:latin typeface="+mj-lt"/>
              </a:rPr>
              <a:t> = A</a:t>
            </a:r>
            <a:r>
              <a:rPr lang="en-US" sz="1600" baseline="-25000" dirty="0" smtClean="0">
                <a:latin typeface="+mj-lt"/>
              </a:rPr>
              <a:t>c</a:t>
            </a:r>
            <a:r>
              <a:rPr lang="el-GR" sz="1600" dirty="0" smtClean="0">
                <a:latin typeface="+mj-lt"/>
              </a:rPr>
              <a:t>σ</a:t>
            </a:r>
            <a:r>
              <a:rPr lang="en-US" sz="1600" dirty="0" smtClean="0">
                <a:latin typeface="+mj-lt"/>
              </a:rPr>
              <a:t>=2.50x10</a:t>
            </a:r>
            <a:r>
              <a:rPr lang="en-US" sz="1600" baseline="30000" dirty="0" smtClean="0">
                <a:latin typeface="+mj-lt"/>
              </a:rPr>
              <a:t>-9</a:t>
            </a:r>
            <a:r>
              <a:rPr lang="en-US" sz="1600" dirty="0" smtClean="0">
                <a:latin typeface="+mj-lt"/>
              </a:rPr>
              <a:t>N.    </a:t>
            </a:r>
            <a:r>
              <a:rPr lang="en-US" sz="1600" dirty="0" err="1" smtClean="0">
                <a:latin typeface="+mj-lt"/>
              </a:rPr>
              <a:t>M</a:t>
            </a:r>
            <a:r>
              <a:rPr lang="en-US" sz="1600" baseline="-25000" dirty="0" err="1" smtClean="0">
                <a:latin typeface="+mj-lt"/>
              </a:rPr>
              <a:t>max</a:t>
            </a:r>
            <a:r>
              <a:rPr lang="en-US" sz="1600" dirty="0" smtClean="0">
                <a:latin typeface="+mj-lt"/>
              </a:rPr>
              <a:t>=(F/g)=2.54x10</a:t>
            </a:r>
            <a:r>
              <a:rPr lang="en-US" sz="1600" baseline="30000" dirty="0" smtClean="0">
                <a:latin typeface="+mj-lt"/>
              </a:rPr>
              <a:t>-10</a:t>
            </a:r>
            <a:r>
              <a:rPr lang="en-US" sz="1600" dirty="0" smtClean="0">
                <a:latin typeface="+mj-lt"/>
              </a:rPr>
              <a:t>kg</a:t>
            </a:r>
            <a:endParaRPr lang="en-US" sz="1600" dirty="0">
              <a:latin typeface="+mj-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 y="1235712"/>
          <a:ext cx="8929715" cy="2479040"/>
        </p:xfrm>
        <a:graphic>
          <a:graphicData uri="http://schemas.openxmlformats.org/drawingml/2006/table">
            <a:tbl>
              <a:tblPr firstRow="1" bandRow="1">
                <a:tableStyleId>{5C22544A-7EE6-4342-B048-85BDC9FD1C3A}</a:tableStyleId>
              </a:tblPr>
              <a:tblGrid>
                <a:gridCol w="1785943">
                  <a:extLst>
                    <a:ext uri="{9D8B030D-6E8A-4147-A177-3AD203B41FA5}">
                      <a16:colId xmlns:a16="http://schemas.microsoft.com/office/drawing/2014/main" val="20000"/>
                    </a:ext>
                  </a:extLst>
                </a:gridCol>
                <a:gridCol w="1785943">
                  <a:extLst>
                    <a:ext uri="{9D8B030D-6E8A-4147-A177-3AD203B41FA5}">
                      <a16:colId xmlns:a16="http://schemas.microsoft.com/office/drawing/2014/main" val="20001"/>
                    </a:ext>
                  </a:extLst>
                </a:gridCol>
                <a:gridCol w="1785943">
                  <a:extLst>
                    <a:ext uri="{9D8B030D-6E8A-4147-A177-3AD203B41FA5}">
                      <a16:colId xmlns:a16="http://schemas.microsoft.com/office/drawing/2014/main" val="20002"/>
                    </a:ext>
                  </a:extLst>
                </a:gridCol>
                <a:gridCol w="1785943">
                  <a:extLst>
                    <a:ext uri="{9D8B030D-6E8A-4147-A177-3AD203B41FA5}">
                      <a16:colId xmlns:a16="http://schemas.microsoft.com/office/drawing/2014/main" val="20003"/>
                    </a:ext>
                  </a:extLst>
                </a:gridCol>
                <a:gridCol w="1785943">
                  <a:extLst>
                    <a:ext uri="{9D8B030D-6E8A-4147-A177-3AD203B41FA5}">
                      <a16:colId xmlns:a16="http://schemas.microsoft.com/office/drawing/2014/main" val="20004"/>
                    </a:ext>
                  </a:extLst>
                </a:gridCol>
              </a:tblGrid>
              <a:tr h="370840">
                <a:tc>
                  <a:txBody>
                    <a:bodyPr/>
                    <a:lstStyle/>
                    <a:p>
                      <a:r>
                        <a:rPr lang="en-US" sz="1200" dirty="0" smtClean="0"/>
                        <a:t>Type</a:t>
                      </a:r>
                      <a:endParaRPr lang="en-US" sz="1200" dirty="0"/>
                    </a:p>
                  </a:txBody>
                  <a:tcPr/>
                </a:tc>
                <a:tc>
                  <a:txBody>
                    <a:bodyPr/>
                    <a:lstStyle/>
                    <a:p>
                      <a:r>
                        <a:rPr lang="en-US" sz="1200" dirty="0" smtClean="0"/>
                        <a:t>Bond </a:t>
                      </a:r>
                      <a:r>
                        <a:rPr lang="en-US" sz="1200" baseline="0" dirty="0" smtClean="0"/>
                        <a:t> dissociation energy (Jx10</a:t>
                      </a:r>
                      <a:r>
                        <a:rPr lang="en-US" sz="1200" baseline="30000" dirty="0" smtClean="0"/>
                        <a:t>-19</a:t>
                      </a:r>
                      <a:r>
                        <a:rPr lang="en-US" sz="1200" baseline="0" dirty="0" smtClean="0"/>
                        <a:t>)</a:t>
                      </a:r>
                      <a:endParaRPr lang="en-US" sz="1200" dirty="0"/>
                    </a:p>
                  </a:txBody>
                  <a:tcPr/>
                </a:tc>
                <a:tc>
                  <a:txBody>
                    <a:bodyPr/>
                    <a:lstStyle/>
                    <a:p>
                      <a:r>
                        <a:rPr lang="en-US" sz="1200" dirty="0" smtClean="0"/>
                        <a:t>Force</a:t>
                      </a:r>
                      <a:r>
                        <a:rPr lang="en-US" sz="1200" baseline="0" dirty="0" smtClean="0"/>
                        <a:t> F (Nx10</a:t>
                      </a:r>
                      <a:r>
                        <a:rPr lang="en-US" sz="1200" baseline="30000" dirty="0" smtClean="0"/>
                        <a:t>-9</a:t>
                      </a:r>
                      <a:r>
                        <a:rPr lang="en-US" sz="1200" baseline="0" dirty="0" smtClean="0"/>
                        <a:t>)</a:t>
                      </a:r>
                      <a:endParaRPr lang="en-US" sz="1200" dirty="0"/>
                    </a:p>
                  </a:txBody>
                  <a:tcPr/>
                </a:tc>
                <a:tc>
                  <a:txBody>
                    <a:bodyPr/>
                    <a:lstStyle/>
                    <a:p>
                      <a:r>
                        <a:rPr lang="en-US" sz="1200" dirty="0" smtClean="0"/>
                        <a:t>Tensile strength </a:t>
                      </a:r>
                      <a:r>
                        <a:rPr lang="el-GR" sz="1200" dirty="0" smtClean="0"/>
                        <a:t>σ</a:t>
                      </a:r>
                      <a:r>
                        <a:rPr lang="en-US" sz="1200" dirty="0" smtClean="0"/>
                        <a:t>(</a:t>
                      </a:r>
                      <a:r>
                        <a:rPr lang="en-US" sz="1200" dirty="0" err="1" smtClean="0"/>
                        <a:t>Gpa</a:t>
                      </a:r>
                      <a:r>
                        <a:rPr lang="en-US" sz="1200" dirty="0" smtClean="0"/>
                        <a:t>)</a:t>
                      </a:r>
                      <a:endParaRPr lang="en-US" sz="1200" dirty="0"/>
                    </a:p>
                  </a:txBody>
                  <a:tcPr/>
                </a:tc>
                <a:tc>
                  <a:txBody>
                    <a:bodyPr/>
                    <a:lstStyle/>
                    <a:p>
                      <a:r>
                        <a:rPr lang="en-US" sz="1200" dirty="0" smtClean="0"/>
                        <a:t>Mass </a:t>
                      </a:r>
                      <a:r>
                        <a:rPr lang="en-US" sz="1200" dirty="0" err="1" smtClean="0"/>
                        <a:t>m</a:t>
                      </a:r>
                      <a:r>
                        <a:rPr lang="en-US" sz="1200" baseline="-25000" dirty="0" err="1" smtClean="0"/>
                        <a:t>max</a:t>
                      </a:r>
                      <a:r>
                        <a:rPr lang="en-US" sz="1200" dirty="0" smtClean="0"/>
                        <a:t> (kgx10</a:t>
                      </a:r>
                      <a:r>
                        <a:rPr lang="en-US" sz="1200" baseline="30000" dirty="0" smtClean="0"/>
                        <a:t>-10</a:t>
                      </a:r>
                      <a:r>
                        <a:rPr lang="en-US" sz="1200" dirty="0" smtClean="0"/>
                        <a:t>)</a:t>
                      </a:r>
                      <a:endParaRPr lang="en-US" sz="1200" dirty="0"/>
                    </a:p>
                  </a:txBody>
                  <a:tcPr/>
                </a:tc>
                <a:extLst>
                  <a:ext uri="{0D108BD9-81ED-4DB2-BD59-A6C34878D82A}">
                    <a16:rowId xmlns:a16="http://schemas.microsoft.com/office/drawing/2014/main" val="10000"/>
                  </a:ext>
                </a:extLst>
              </a:tr>
              <a:tr h="370840">
                <a:tc>
                  <a:txBody>
                    <a:bodyPr/>
                    <a:lstStyle/>
                    <a:p>
                      <a:r>
                        <a:rPr lang="en-US" dirty="0" smtClean="0"/>
                        <a:t>C-C</a:t>
                      </a:r>
                      <a:endParaRPr lang="en-US" dirty="0"/>
                    </a:p>
                  </a:txBody>
                  <a:tcPr/>
                </a:tc>
                <a:tc>
                  <a:txBody>
                    <a:bodyPr/>
                    <a:lstStyle/>
                    <a:p>
                      <a:r>
                        <a:rPr lang="en-US" dirty="0" smtClean="0"/>
                        <a:t>5.78</a:t>
                      </a:r>
                      <a:endParaRPr lang="en-US" dirty="0"/>
                    </a:p>
                  </a:txBody>
                  <a:tcPr/>
                </a:tc>
                <a:tc>
                  <a:txBody>
                    <a:bodyPr/>
                    <a:lstStyle/>
                    <a:p>
                      <a:r>
                        <a:rPr lang="en-US" dirty="0" smtClean="0"/>
                        <a:t>2.50</a:t>
                      </a:r>
                      <a:endParaRPr lang="en-US" dirty="0"/>
                    </a:p>
                  </a:txBody>
                  <a:tcPr/>
                </a:tc>
                <a:tc>
                  <a:txBody>
                    <a:bodyPr/>
                    <a:lstStyle/>
                    <a:p>
                      <a:r>
                        <a:rPr lang="en-US" dirty="0" smtClean="0"/>
                        <a:t>134</a:t>
                      </a:r>
                      <a:endParaRPr lang="en-US" dirty="0"/>
                    </a:p>
                  </a:txBody>
                  <a:tcPr/>
                </a:tc>
                <a:tc>
                  <a:txBody>
                    <a:bodyPr/>
                    <a:lstStyle/>
                    <a:p>
                      <a:r>
                        <a:rPr lang="en-US" dirty="0" smtClean="0"/>
                        <a:t>2.54</a:t>
                      </a:r>
                      <a:endParaRPr lang="en-US" dirty="0"/>
                    </a:p>
                  </a:txBody>
                  <a:tcPr/>
                </a:tc>
                <a:extLst>
                  <a:ext uri="{0D108BD9-81ED-4DB2-BD59-A6C34878D82A}">
                    <a16:rowId xmlns:a16="http://schemas.microsoft.com/office/drawing/2014/main" val="10001"/>
                  </a:ext>
                </a:extLst>
              </a:tr>
              <a:tr h="370840">
                <a:tc>
                  <a:txBody>
                    <a:bodyPr/>
                    <a:lstStyle/>
                    <a:p>
                      <a:r>
                        <a:rPr lang="en-US" dirty="0" smtClean="0"/>
                        <a:t>C=(</a:t>
                      </a:r>
                      <a:r>
                        <a:rPr lang="en-US" dirty="0" err="1" smtClean="0"/>
                        <a:t>onepi+onecovalent</a:t>
                      </a:r>
                      <a:r>
                        <a:rPr lang="en-US" dirty="0" smtClean="0"/>
                        <a:t>) C</a:t>
                      </a:r>
                      <a:endParaRPr lang="en-US" dirty="0"/>
                    </a:p>
                  </a:txBody>
                  <a:tcPr/>
                </a:tc>
                <a:tc>
                  <a:txBody>
                    <a:bodyPr/>
                    <a:lstStyle/>
                    <a:p>
                      <a:r>
                        <a:rPr lang="en-US" dirty="0" smtClean="0"/>
                        <a:t>7.97</a:t>
                      </a:r>
                      <a:endParaRPr lang="en-US" dirty="0"/>
                    </a:p>
                  </a:txBody>
                  <a:tcPr/>
                </a:tc>
                <a:tc>
                  <a:txBody>
                    <a:bodyPr/>
                    <a:lstStyle/>
                    <a:p>
                      <a:r>
                        <a:rPr lang="en-US" dirty="0" smtClean="0"/>
                        <a:t>3.74</a:t>
                      </a:r>
                      <a:endParaRPr lang="en-US" dirty="0"/>
                    </a:p>
                  </a:txBody>
                  <a:tcPr/>
                </a:tc>
                <a:tc>
                  <a:txBody>
                    <a:bodyPr/>
                    <a:lstStyle/>
                    <a:p>
                      <a:r>
                        <a:rPr lang="en-US" dirty="0" smtClean="0"/>
                        <a:t>201</a:t>
                      </a:r>
                      <a:endParaRPr lang="en-US" dirty="0"/>
                    </a:p>
                  </a:txBody>
                  <a:tcPr/>
                </a:tc>
                <a:tc>
                  <a:txBody>
                    <a:bodyPr/>
                    <a:lstStyle/>
                    <a:p>
                      <a:r>
                        <a:rPr lang="en-US" dirty="0" smtClean="0"/>
                        <a:t>3.82</a:t>
                      </a:r>
                      <a:endParaRPr lang="en-US" dirty="0"/>
                    </a:p>
                  </a:txBody>
                  <a:tcPr/>
                </a:tc>
                <a:extLst>
                  <a:ext uri="{0D108BD9-81ED-4DB2-BD59-A6C34878D82A}">
                    <a16:rowId xmlns:a16="http://schemas.microsoft.com/office/drawing/2014/main" val="10002"/>
                  </a:ext>
                </a:extLst>
              </a:tr>
              <a:tr h="370840">
                <a:tc>
                  <a:txBody>
                    <a:bodyPr/>
                    <a:lstStyle/>
                    <a:p>
                      <a:r>
                        <a:rPr lang="en-US" dirty="0" smtClean="0"/>
                        <a:t>C= (two co-</a:t>
                      </a:r>
                      <a:r>
                        <a:rPr lang="en-US" dirty="0" err="1" smtClean="0"/>
                        <a:t>valent</a:t>
                      </a:r>
                      <a:r>
                        <a:rPr lang="en-US" dirty="0" smtClean="0"/>
                        <a:t>)</a:t>
                      </a:r>
                      <a:endParaRPr lang="en-US" dirty="0"/>
                    </a:p>
                  </a:txBody>
                  <a:tcPr/>
                </a:tc>
                <a:tc>
                  <a:txBody>
                    <a:bodyPr/>
                    <a:lstStyle/>
                    <a:p>
                      <a:r>
                        <a:rPr lang="en-US" dirty="0" smtClean="0"/>
                        <a:t>10.2</a:t>
                      </a:r>
                      <a:endParaRPr lang="en-US" dirty="0"/>
                    </a:p>
                  </a:txBody>
                  <a:tcPr/>
                </a:tc>
                <a:tc>
                  <a:txBody>
                    <a:bodyPr/>
                    <a:lstStyle/>
                    <a:p>
                      <a:r>
                        <a:rPr lang="en-US" dirty="0" smtClean="0"/>
                        <a:t>5.07</a:t>
                      </a:r>
                      <a:endParaRPr lang="en-US" dirty="0"/>
                    </a:p>
                  </a:txBody>
                  <a:tcPr/>
                </a:tc>
                <a:tc>
                  <a:txBody>
                    <a:bodyPr/>
                    <a:lstStyle/>
                    <a:p>
                      <a:r>
                        <a:rPr lang="en-US" dirty="0" smtClean="0"/>
                        <a:t>272</a:t>
                      </a:r>
                      <a:endParaRPr lang="en-US" dirty="0"/>
                    </a:p>
                  </a:txBody>
                  <a:tcPr/>
                </a:tc>
                <a:tc>
                  <a:txBody>
                    <a:bodyPr/>
                    <a:lstStyle/>
                    <a:p>
                      <a:r>
                        <a:rPr lang="en-US" dirty="0" smtClean="0"/>
                        <a:t>5.18</a:t>
                      </a:r>
                      <a:endParaRPr lang="en-US" dirty="0"/>
                    </a:p>
                  </a:txBody>
                  <a:tcPr/>
                </a:tc>
                <a:extLst>
                  <a:ext uri="{0D108BD9-81ED-4DB2-BD59-A6C34878D82A}">
                    <a16:rowId xmlns:a16="http://schemas.microsoft.com/office/drawing/2014/main" val="10003"/>
                  </a:ext>
                </a:extLst>
              </a:tr>
              <a:tr h="370840">
                <a:tc>
                  <a:txBody>
                    <a:bodyPr/>
                    <a:lstStyle/>
                    <a:p>
                      <a:r>
                        <a:rPr lang="en-US" dirty="0" smtClean="0"/>
                        <a:t>C≡C</a:t>
                      </a:r>
                      <a:endParaRPr lang="en-US" dirty="0"/>
                    </a:p>
                  </a:txBody>
                  <a:tcPr/>
                </a:tc>
                <a:tc>
                  <a:txBody>
                    <a:bodyPr/>
                    <a:lstStyle/>
                    <a:p>
                      <a:r>
                        <a:rPr lang="en-US" dirty="0" smtClean="0"/>
                        <a:t>13.9</a:t>
                      </a:r>
                      <a:endParaRPr lang="en-US" dirty="0"/>
                    </a:p>
                  </a:txBody>
                  <a:tcPr/>
                </a:tc>
                <a:tc>
                  <a:txBody>
                    <a:bodyPr/>
                    <a:lstStyle/>
                    <a:p>
                      <a:r>
                        <a:rPr lang="en-US" dirty="0" smtClean="0"/>
                        <a:t>7.74</a:t>
                      </a:r>
                      <a:endParaRPr lang="en-US" dirty="0"/>
                    </a:p>
                  </a:txBody>
                  <a:tcPr/>
                </a:tc>
                <a:tc>
                  <a:txBody>
                    <a:bodyPr/>
                    <a:lstStyle/>
                    <a:p>
                      <a:r>
                        <a:rPr lang="en-US" dirty="0" smtClean="0"/>
                        <a:t>416</a:t>
                      </a:r>
                      <a:endParaRPr lang="en-US" dirty="0"/>
                    </a:p>
                  </a:txBody>
                  <a:tcPr/>
                </a:tc>
                <a:tc>
                  <a:txBody>
                    <a:bodyPr/>
                    <a:lstStyle/>
                    <a:p>
                      <a:r>
                        <a:rPr lang="en-US" dirty="0" smtClean="0"/>
                        <a:t>7.90</a:t>
                      </a:r>
                      <a:endParaRPr lang="en-US" dirty="0"/>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428597" y="4500570"/>
            <a:ext cx="8715404" cy="1938992"/>
          </a:xfrm>
          <a:prstGeom prst="rect">
            <a:avLst/>
          </a:prstGeom>
          <a:noFill/>
        </p:spPr>
        <p:txBody>
          <a:bodyPr wrap="square" rtlCol="0">
            <a:spAutoFit/>
          </a:bodyPr>
          <a:lstStyle/>
          <a:p>
            <a:r>
              <a:rPr lang="en-US" dirty="0" smtClean="0">
                <a:solidFill>
                  <a:srgbClr val="FF0000"/>
                </a:solidFill>
                <a:latin typeface="+mj-lt"/>
              </a:rPr>
              <a:t>The tensile strength increases with the bond strength. Therefore, theoretical limit of the tensile strength of one of the strongest bonds in nature is quite  high. If the mass of two carbons in the bond is 1.99x10</a:t>
            </a:r>
            <a:r>
              <a:rPr lang="en-US" baseline="30000" dirty="0" smtClean="0">
                <a:solidFill>
                  <a:srgbClr val="FF0000"/>
                </a:solidFill>
                <a:latin typeface="+mj-lt"/>
              </a:rPr>
              <a:t>-26</a:t>
            </a:r>
            <a:r>
              <a:rPr lang="en-US" dirty="0" smtClean="0">
                <a:solidFill>
                  <a:srgbClr val="FF0000"/>
                </a:solidFill>
                <a:latin typeface="+mj-lt"/>
              </a:rPr>
              <a:t>kg, these bonds can hold about 10</a:t>
            </a:r>
            <a:r>
              <a:rPr lang="en-US" baseline="30000" dirty="0" smtClean="0">
                <a:solidFill>
                  <a:srgbClr val="FF0000"/>
                </a:solidFill>
                <a:latin typeface="+mj-lt"/>
              </a:rPr>
              <a:t>15</a:t>
            </a:r>
            <a:r>
              <a:rPr lang="en-US" dirty="0" smtClean="0">
                <a:solidFill>
                  <a:srgbClr val="FF0000"/>
                </a:solidFill>
                <a:latin typeface="+mj-lt"/>
              </a:rPr>
              <a:t>-10</a:t>
            </a:r>
            <a:r>
              <a:rPr lang="en-US" baseline="30000" dirty="0" smtClean="0">
                <a:solidFill>
                  <a:srgbClr val="FF0000"/>
                </a:solidFill>
                <a:latin typeface="+mj-lt"/>
              </a:rPr>
              <a:t>16</a:t>
            </a:r>
            <a:r>
              <a:rPr lang="en-US" dirty="0" smtClean="0">
                <a:solidFill>
                  <a:srgbClr val="FF0000"/>
                </a:solidFill>
                <a:latin typeface="+mj-lt"/>
              </a:rPr>
              <a:t> times their own mass.</a:t>
            </a:r>
            <a:endParaRPr lang="en-US" dirty="0">
              <a:solidFill>
                <a:srgbClr val="FF0000"/>
              </a:solidFill>
              <a:latin typeface="+mj-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22716"/>
            <a:ext cx="9144000" cy="2677656"/>
          </a:xfrm>
          <a:prstGeom prst="rect">
            <a:avLst/>
          </a:prstGeom>
          <a:noFill/>
        </p:spPr>
        <p:txBody>
          <a:bodyPr>
            <a:spAutoFit/>
          </a:bodyPr>
          <a:lstStyle/>
          <a:p>
            <a:pPr>
              <a:defRPr/>
            </a:pPr>
            <a:r>
              <a:rPr lang="en-US" b="1" dirty="0">
                <a:latin typeface="+mn-lt"/>
              </a:rPr>
              <a:t>Electrical: </a:t>
            </a:r>
            <a:r>
              <a:rPr lang="en-US" dirty="0" smtClean="0">
                <a:latin typeface="+mn-lt"/>
              </a:rPr>
              <a:t>One </a:t>
            </a:r>
            <a:r>
              <a:rPr lang="en-US" dirty="0" err="1" smtClean="0">
                <a:latin typeface="+mn-lt"/>
              </a:rPr>
              <a:t>dimentional</a:t>
            </a:r>
            <a:r>
              <a:rPr lang="en-US" dirty="0" smtClean="0">
                <a:latin typeface="+mn-lt"/>
              </a:rPr>
              <a:t> </a:t>
            </a:r>
            <a:r>
              <a:rPr lang="en-US" dirty="0" err="1" smtClean="0">
                <a:latin typeface="+mn-lt"/>
              </a:rPr>
              <a:t>nanomaterials</a:t>
            </a:r>
            <a:r>
              <a:rPr lang="en-US" dirty="0" smtClean="0">
                <a:latin typeface="+mn-lt"/>
              </a:rPr>
              <a:t> -&gt; pseudo-one </a:t>
            </a:r>
            <a:r>
              <a:rPr lang="en-US" dirty="0" err="1" smtClean="0">
                <a:latin typeface="+mn-lt"/>
              </a:rPr>
              <a:t>dimentional</a:t>
            </a:r>
            <a:r>
              <a:rPr lang="en-US" dirty="0" smtClean="0">
                <a:latin typeface="+mn-lt"/>
              </a:rPr>
              <a:t> </a:t>
            </a:r>
            <a:r>
              <a:rPr lang="en-US" dirty="0" err="1" smtClean="0">
                <a:latin typeface="+mn-lt"/>
              </a:rPr>
              <a:t>nanomaterials</a:t>
            </a:r>
            <a:r>
              <a:rPr lang="en-US" dirty="0" smtClean="0">
                <a:latin typeface="+mn-lt"/>
              </a:rPr>
              <a:t>. </a:t>
            </a:r>
          </a:p>
          <a:p>
            <a:pPr>
              <a:defRPr/>
            </a:pPr>
            <a:r>
              <a:rPr lang="en-US" dirty="0" smtClean="0">
                <a:latin typeface="+mn-lt"/>
              </a:rPr>
              <a:t> Due to confinement -&gt; electrical conduction is quantized</a:t>
            </a:r>
          </a:p>
          <a:p>
            <a:pPr>
              <a:defRPr/>
            </a:pPr>
            <a:endParaRPr lang="en-US" dirty="0" smtClean="0">
              <a:latin typeface="+mn-lt"/>
            </a:endParaRPr>
          </a:p>
          <a:p>
            <a:pPr>
              <a:defRPr/>
            </a:pPr>
            <a:r>
              <a:rPr lang="en-US" dirty="0" smtClean="0">
                <a:latin typeface="+mn-lt"/>
              </a:rPr>
              <a:t>Resistivity </a:t>
            </a:r>
            <a:r>
              <a:rPr lang="en-US" dirty="0">
                <a:latin typeface="+mn-lt"/>
              </a:rPr>
              <a:t>in CNT is constant. So CNT are excellent materials for high current applications. Theoretically 1000 times more than that of silver or copper.</a:t>
            </a:r>
          </a:p>
        </p:txBody>
      </p:sp>
      <p:sp>
        <p:nvSpPr>
          <p:cNvPr id="3" name="TextBox 2"/>
          <p:cNvSpPr txBox="1"/>
          <p:nvPr/>
        </p:nvSpPr>
        <p:spPr>
          <a:xfrm>
            <a:off x="0" y="3300420"/>
            <a:ext cx="8929687" cy="1200329"/>
          </a:xfrm>
          <a:prstGeom prst="rect">
            <a:avLst/>
          </a:prstGeom>
          <a:noFill/>
        </p:spPr>
        <p:txBody>
          <a:bodyPr>
            <a:spAutoFit/>
          </a:bodyPr>
          <a:lstStyle/>
          <a:p>
            <a:pPr>
              <a:defRPr/>
            </a:pPr>
            <a:r>
              <a:rPr lang="en-US" b="1" dirty="0">
                <a:latin typeface="+mn-lt"/>
              </a:rPr>
              <a:t>Thermal Properties: </a:t>
            </a:r>
            <a:r>
              <a:rPr lang="en-US" dirty="0">
                <a:latin typeface="+mn-lt"/>
              </a:rPr>
              <a:t> Along the tube axis, carbon </a:t>
            </a:r>
            <a:r>
              <a:rPr lang="en-US" dirty="0" err="1">
                <a:latin typeface="+mn-lt"/>
              </a:rPr>
              <a:t>nanotubes</a:t>
            </a:r>
            <a:r>
              <a:rPr lang="en-US" dirty="0">
                <a:latin typeface="+mn-lt"/>
              </a:rPr>
              <a:t> have excellent thermal conductivity to the tune of~6000W.m</a:t>
            </a:r>
            <a:r>
              <a:rPr lang="en-US" baseline="30000" dirty="0">
                <a:latin typeface="+mn-lt"/>
              </a:rPr>
              <a:t>-1</a:t>
            </a:r>
            <a:r>
              <a:rPr lang="en-US" dirty="0">
                <a:latin typeface="+mn-lt"/>
              </a:rPr>
              <a:t>.K</a:t>
            </a:r>
            <a:r>
              <a:rPr lang="en-US" baseline="30000" dirty="0">
                <a:latin typeface="+mn-lt"/>
              </a:rPr>
              <a:t>-1</a:t>
            </a:r>
            <a:r>
              <a:rPr lang="en-US" dirty="0">
                <a:latin typeface="+mn-lt"/>
              </a:rPr>
              <a:t> at room temperature. Copper-&gt;</a:t>
            </a:r>
            <a:r>
              <a:rPr lang="en-US" dirty="0" smtClean="0">
                <a:latin typeface="+mn-lt"/>
              </a:rPr>
              <a:t>385Wm</a:t>
            </a:r>
            <a:r>
              <a:rPr lang="en-US" baseline="30000" dirty="0" smtClean="0">
                <a:latin typeface="+mn-lt"/>
              </a:rPr>
              <a:t>-1</a:t>
            </a:r>
            <a:r>
              <a:rPr lang="en-US" dirty="0" smtClean="0">
                <a:latin typeface="+mn-lt"/>
              </a:rPr>
              <a:t>K</a:t>
            </a:r>
            <a:r>
              <a:rPr lang="en-US" baseline="30000" dirty="0" smtClean="0">
                <a:latin typeface="+mn-lt"/>
              </a:rPr>
              <a:t>-1</a:t>
            </a:r>
          </a:p>
        </p:txBody>
      </p:sp>
      <p:sp>
        <p:nvSpPr>
          <p:cNvPr id="4" name="TextBox 3"/>
          <p:cNvSpPr txBox="1"/>
          <p:nvPr/>
        </p:nvSpPr>
        <p:spPr>
          <a:xfrm>
            <a:off x="214313" y="5000625"/>
            <a:ext cx="7883890" cy="1200329"/>
          </a:xfrm>
          <a:prstGeom prst="rect">
            <a:avLst/>
          </a:prstGeom>
          <a:noFill/>
        </p:spPr>
        <p:txBody>
          <a:bodyPr wrap="none">
            <a:spAutoFit/>
          </a:bodyPr>
          <a:lstStyle/>
          <a:p>
            <a:pPr>
              <a:defRPr/>
            </a:pPr>
            <a:r>
              <a:rPr lang="en-US" dirty="0" smtClean="0">
                <a:latin typeface="+mn-lt"/>
              </a:rPr>
              <a:t>Along the diameter of the tube, carbon </a:t>
            </a:r>
            <a:r>
              <a:rPr lang="en-US" dirty="0" err="1" smtClean="0">
                <a:latin typeface="+mn-lt"/>
              </a:rPr>
              <a:t>nanotube</a:t>
            </a:r>
            <a:r>
              <a:rPr lang="en-US" dirty="0" smtClean="0">
                <a:latin typeface="+mn-lt"/>
              </a:rPr>
              <a:t> are insulating</a:t>
            </a:r>
          </a:p>
          <a:p>
            <a:pPr>
              <a:defRPr/>
            </a:pPr>
            <a:endParaRPr lang="en-US" dirty="0" smtClean="0">
              <a:latin typeface="+mn-lt"/>
            </a:endParaRPr>
          </a:p>
          <a:p>
            <a:pPr>
              <a:defRPr/>
            </a:pPr>
            <a:r>
              <a:rPr lang="en-US" dirty="0" smtClean="0">
                <a:latin typeface="+mn-lt"/>
              </a:rPr>
              <a:t>Thermal </a:t>
            </a:r>
            <a:r>
              <a:rPr lang="en-US" dirty="0">
                <a:latin typeface="+mn-lt"/>
              </a:rPr>
              <a:t>stability of carbon is very high ~3100K in vacuum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63" y="285750"/>
            <a:ext cx="8643937" cy="708025"/>
          </a:xfrm>
          <a:prstGeom prst="rect">
            <a:avLst/>
          </a:prstGeom>
          <a:noFill/>
        </p:spPr>
        <p:txBody>
          <a:bodyPr>
            <a:spAutoFit/>
          </a:bodyPr>
          <a:lstStyle/>
          <a:p>
            <a:pPr>
              <a:defRPr/>
            </a:pPr>
            <a:r>
              <a:rPr lang="en-US" sz="2000" dirty="0">
                <a:latin typeface="+mn-lt"/>
              </a:rPr>
              <a:t>Metallic CNT has no band gap. Semiconducting CNT have a band gap i.e. function of diameter. The band gap ranges from 0.4 to 0.7eV. </a:t>
            </a:r>
          </a:p>
        </p:txBody>
      </p:sp>
      <p:graphicFrame>
        <p:nvGraphicFramePr>
          <p:cNvPr id="3074" name="Object 2"/>
          <p:cNvGraphicFramePr>
            <a:graphicFrameLocks noChangeAspect="1"/>
          </p:cNvGraphicFramePr>
          <p:nvPr/>
        </p:nvGraphicFramePr>
        <p:xfrm>
          <a:off x="571500" y="1000125"/>
          <a:ext cx="1725613" cy="1011238"/>
        </p:xfrm>
        <a:graphic>
          <a:graphicData uri="http://schemas.openxmlformats.org/presentationml/2006/ole">
            <mc:AlternateContent xmlns:mc="http://schemas.openxmlformats.org/markup-compatibility/2006">
              <mc:Choice xmlns:v="urn:schemas-microsoft-com:vml" Requires="v">
                <p:oleObj spid="_x0000_s3076" name="Equation" r:id="rId3" imgW="736560" imgH="431640" progId="Equation.3">
                  <p:embed/>
                </p:oleObj>
              </mc:Choice>
              <mc:Fallback>
                <p:oleObj name="Equation" r:id="rId3" imgW="736560" imgH="431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000125"/>
                        <a:ext cx="1725613" cy="1011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2786063" y="1357313"/>
            <a:ext cx="6357937" cy="708025"/>
          </a:xfrm>
          <a:prstGeom prst="rect">
            <a:avLst/>
          </a:prstGeom>
          <a:noFill/>
        </p:spPr>
        <p:txBody>
          <a:bodyPr>
            <a:spAutoFit/>
          </a:bodyPr>
          <a:lstStyle/>
          <a:p>
            <a:pPr>
              <a:defRPr/>
            </a:pPr>
            <a:r>
              <a:rPr lang="en-US" sz="2000" dirty="0" err="1">
                <a:latin typeface="+mn-lt"/>
              </a:rPr>
              <a:t>E</a:t>
            </a:r>
            <a:r>
              <a:rPr lang="en-US" sz="2000" baseline="-25000" dirty="0" err="1">
                <a:latin typeface="+mn-lt"/>
              </a:rPr>
              <a:t>g</a:t>
            </a:r>
            <a:r>
              <a:rPr lang="en-US" sz="2000" dirty="0">
                <a:latin typeface="+mn-lt"/>
              </a:rPr>
              <a:t> is the band gap in electron volts. W is the tight binding energy (2.7±0.1eV), and b is the bond length</a:t>
            </a:r>
          </a:p>
        </p:txBody>
      </p:sp>
      <p:sp>
        <p:nvSpPr>
          <p:cNvPr id="8" name="TextBox 7"/>
          <p:cNvSpPr txBox="1"/>
          <p:nvPr/>
        </p:nvSpPr>
        <p:spPr>
          <a:xfrm>
            <a:off x="285750" y="2357438"/>
            <a:ext cx="8858250" cy="2308225"/>
          </a:xfrm>
          <a:prstGeom prst="rect">
            <a:avLst/>
          </a:prstGeom>
          <a:noFill/>
        </p:spPr>
        <p:txBody>
          <a:bodyPr>
            <a:spAutoFit/>
          </a:bodyPr>
          <a:lstStyle/>
          <a:p>
            <a:pPr>
              <a:defRPr/>
            </a:pPr>
            <a:r>
              <a:rPr lang="en-US" sz="1800" dirty="0">
                <a:latin typeface="+mn-lt"/>
              </a:rPr>
              <a:t>The difference is best illustration in DOS plots. The DOS is a function of the number of quantum states in the energy range between E and </a:t>
            </a:r>
            <a:r>
              <a:rPr lang="en-US" sz="1800" dirty="0" err="1">
                <a:latin typeface="+mn-lt"/>
              </a:rPr>
              <a:t>E+dE</a:t>
            </a:r>
            <a:r>
              <a:rPr lang="en-US" sz="1800" dirty="0">
                <a:latin typeface="+mn-lt"/>
              </a:rPr>
              <a:t> </a:t>
            </a:r>
            <a:r>
              <a:rPr lang="en-US" sz="1800" dirty="0" err="1">
                <a:latin typeface="+mn-lt"/>
              </a:rPr>
              <a:t>devided</a:t>
            </a:r>
            <a:r>
              <a:rPr lang="en-US" sz="1800" dirty="0">
                <a:latin typeface="+mn-lt"/>
              </a:rPr>
              <a:t> by the product of </a:t>
            </a:r>
            <a:r>
              <a:rPr lang="en-US" sz="1800" dirty="0" err="1">
                <a:latin typeface="+mn-lt"/>
              </a:rPr>
              <a:t>dE</a:t>
            </a:r>
            <a:r>
              <a:rPr lang="en-US" sz="1800" dirty="0">
                <a:latin typeface="+mn-lt"/>
              </a:rPr>
              <a:t> and the volume of the sample. In a metal, the Fermi level is populated and therefore the DOS shows a positive population in that area. For a semiconductor, the Fermi level (technically, the chemical potential) is empty (the band gap), and the DOS in that region has zero population (</a:t>
            </a:r>
            <a:r>
              <a:rPr lang="en-US" sz="1800" dirty="0" err="1">
                <a:latin typeface="+mn-lt"/>
              </a:rPr>
              <a:t>nostates</a:t>
            </a:r>
            <a:r>
              <a:rPr lang="en-US" sz="1800" dirty="0">
                <a:latin typeface="+mn-lt"/>
              </a:rPr>
              <a:t>). As energy is increased on either side, peaks </a:t>
            </a:r>
            <a:r>
              <a:rPr lang="en-US" sz="1800" dirty="0" err="1">
                <a:latin typeface="+mn-lt"/>
              </a:rPr>
              <a:t>valled</a:t>
            </a:r>
            <a:r>
              <a:rPr lang="en-US" sz="1800" dirty="0">
                <a:latin typeface="+mn-lt"/>
              </a:rPr>
              <a:t> van Hove singularities appear. These regions are responsible for the optical properties of carbon </a:t>
            </a:r>
            <a:r>
              <a:rPr lang="en-US" sz="1800" dirty="0" err="1">
                <a:latin typeface="+mn-lt"/>
              </a:rPr>
              <a:t>nanotubes</a:t>
            </a:r>
            <a:r>
              <a:rPr lang="en-US" sz="1800" dirty="0">
                <a:latin typeface="+mn-lt"/>
              </a:rPr>
              <a:t> (e.g., transition between the von Hove singularities).</a:t>
            </a:r>
          </a:p>
        </p:txBody>
      </p:sp>
      <p:pic>
        <p:nvPicPr>
          <p:cNvPr id="3078" name="Picture 4"/>
          <p:cNvPicPr>
            <a:picLocks noChangeAspect="1" noChangeArrowheads="1"/>
          </p:cNvPicPr>
          <p:nvPr/>
        </p:nvPicPr>
        <p:blipFill>
          <a:blip r:embed="rId5"/>
          <a:srcRect/>
          <a:stretch>
            <a:fillRect/>
          </a:stretch>
        </p:blipFill>
        <p:spPr bwMode="auto">
          <a:xfrm>
            <a:off x="0" y="5000625"/>
            <a:ext cx="4333875" cy="1600200"/>
          </a:xfrm>
          <a:prstGeom prst="rect">
            <a:avLst/>
          </a:prstGeom>
          <a:noFill/>
          <a:ln w="9525">
            <a:noFill/>
            <a:miter lim="800000"/>
            <a:headEnd/>
            <a:tailEnd/>
          </a:ln>
        </p:spPr>
      </p:pic>
      <p:sp>
        <p:nvSpPr>
          <p:cNvPr id="10" name="Rectangle 9"/>
          <p:cNvSpPr/>
          <p:nvPr/>
        </p:nvSpPr>
        <p:spPr>
          <a:xfrm>
            <a:off x="4500563" y="4724400"/>
            <a:ext cx="4357687" cy="2062163"/>
          </a:xfrm>
          <a:prstGeom prst="rect">
            <a:avLst/>
          </a:prstGeom>
        </p:spPr>
        <p:txBody>
          <a:bodyPr>
            <a:spAutoFit/>
          </a:bodyPr>
          <a:lstStyle/>
          <a:p>
            <a:pPr>
              <a:defRPr/>
            </a:pPr>
            <a:r>
              <a:rPr lang="en-US" sz="1600" b="1" i="1" dirty="0">
                <a:latin typeface="+mn-lt"/>
              </a:rPr>
              <a:t>Optical properties of single-walled carbon </a:t>
            </a:r>
            <a:r>
              <a:rPr lang="en-US" sz="1600" b="1" i="1" dirty="0" err="1">
                <a:latin typeface="+mn-lt"/>
              </a:rPr>
              <a:t>nanotubes</a:t>
            </a:r>
            <a:r>
              <a:rPr lang="en-US" sz="1600" b="1" i="1" dirty="0">
                <a:latin typeface="+mn-lt"/>
              </a:rPr>
              <a:t>. Van Hove singularities are shown for (a) (9,9) metallic conducting tubes and (b) (11,7) semiconducting tubes. Note that there is no band gap in the metallic tube (all states populated). The semiconducting tube has the region in the center with no populated states. Optical transitions occur between the van Hove peaks.</a:t>
            </a:r>
            <a:endParaRPr lang="en-US" sz="1600" dirty="0">
              <a:latin typeface="+mn-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srcRect/>
          <a:stretch>
            <a:fillRect/>
          </a:stretch>
        </p:blipFill>
        <p:spPr bwMode="auto">
          <a:xfrm>
            <a:off x="0" y="214313"/>
            <a:ext cx="9342438" cy="1552575"/>
          </a:xfrm>
          <a:prstGeom prst="rect">
            <a:avLst/>
          </a:prstGeom>
          <a:noFill/>
          <a:ln w="9525">
            <a:noFill/>
            <a:miter lim="800000"/>
            <a:headEnd/>
            <a:tailEnd/>
          </a:ln>
        </p:spPr>
      </p:pic>
      <p:graphicFrame>
        <p:nvGraphicFramePr>
          <p:cNvPr id="4098" name="Object 2"/>
          <p:cNvGraphicFramePr>
            <a:graphicFrameLocks noChangeAspect="1"/>
          </p:cNvGraphicFramePr>
          <p:nvPr/>
        </p:nvGraphicFramePr>
        <p:xfrm>
          <a:off x="1357313" y="2428875"/>
          <a:ext cx="4879975" cy="757238"/>
        </p:xfrm>
        <a:graphic>
          <a:graphicData uri="http://schemas.openxmlformats.org/presentationml/2006/ole">
            <mc:AlternateContent xmlns:mc="http://schemas.openxmlformats.org/markup-compatibility/2006">
              <mc:Choice xmlns:v="urn:schemas-microsoft-com:vml" Requires="v">
                <p:oleObj spid="_x0000_s4100" name="Equation" r:id="rId4" imgW="1473120" imgH="228600" progId="Equation.3">
                  <p:embed/>
                </p:oleObj>
              </mc:Choice>
              <mc:Fallback>
                <p:oleObj name="Equation" r:id="rId4" imgW="147312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313" y="2428875"/>
                        <a:ext cx="4879975"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TextBox 8"/>
          <p:cNvSpPr txBox="1">
            <a:spLocks noChangeArrowheads="1"/>
          </p:cNvSpPr>
          <p:nvPr/>
        </p:nvSpPr>
        <p:spPr bwMode="auto">
          <a:xfrm>
            <a:off x="1000125" y="4000500"/>
            <a:ext cx="8143875" cy="830263"/>
          </a:xfrm>
          <a:prstGeom prst="rect">
            <a:avLst/>
          </a:prstGeom>
          <a:noFill/>
          <a:ln w="9525">
            <a:noFill/>
            <a:miter lim="800000"/>
            <a:headEnd/>
            <a:tailEnd/>
          </a:ln>
        </p:spPr>
        <p:txBody>
          <a:bodyPr>
            <a:spAutoFit/>
          </a:bodyPr>
          <a:lstStyle/>
          <a:p>
            <a:r>
              <a:rPr lang="en-US" dirty="0" err="1">
                <a:latin typeface="+mj-lt"/>
              </a:rPr>
              <a:t>Intertube</a:t>
            </a:r>
            <a:r>
              <a:rPr lang="en-US" dirty="0">
                <a:latin typeface="+mj-lt"/>
              </a:rPr>
              <a:t> spacing: Armchair: 0.341nm, </a:t>
            </a:r>
            <a:r>
              <a:rPr lang="en-US" dirty="0" err="1">
                <a:latin typeface="+mj-lt"/>
              </a:rPr>
              <a:t>Zig</a:t>
            </a:r>
            <a:r>
              <a:rPr lang="en-US" dirty="0">
                <a:latin typeface="+mj-lt"/>
              </a:rPr>
              <a:t> </a:t>
            </a:r>
            <a:r>
              <a:rPr lang="en-US" dirty="0" err="1">
                <a:latin typeface="+mj-lt"/>
              </a:rPr>
              <a:t>zag</a:t>
            </a:r>
            <a:r>
              <a:rPr lang="en-US" dirty="0">
                <a:latin typeface="+mj-lt"/>
              </a:rPr>
              <a:t>: 0.341nm, </a:t>
            </a:r>
            <a:r>
              <a:rPr lang="en-US" dirty="0" err="1">
                <a:latin typeface="+mj-lt"/>
              </a:rPr>
              <a:t>Chiral</a:t>
            </a:r>
            <a:r>
              <a:rPr lang="en-US" dirty="0">
                <a:latin typeface="+mj-lt"/>
              </a:rPr>
              <a:t>(2n,m):0.339nm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523875" y="966788"/>
            <a:ext cx="7834313" cy="3176587"/>
          </a:xfrm>
          <a:prstGeom prst="rect">
            <a:avLst/>
          </a:prstGeom>
          <a:noFill/>
          <a:ln w="9525">
            <a:noFill/>
            <a:miter lim="800000"/>
            <a:headEnd/>
            <a:tailEnd/>
          </a:ln>
        </p:spPr>
      </p:pic>
      <p:sp>
        <p:nvSpPr>
          <p:cNvPr id="3" name="Rectangle 2"/>
          <p:cNvSpPr/>
          <p:nvPr/>
        </p:nvSpPr>
        <p:spPr>
          <a:xfrm>
            <a:off x="428625" y="0"/>
            <a:ext cx="8715375" cy="1200150"/>
          </a:xfrm>
          <a:prstGeom prst="rect">
            <a:avLst/>
          </a:prstGeom>
        </p:spPr>
        <p:txBody>
          <a:bodyPr>
            <a:spAutoFit/>
          </a:bodyPr>
          <a:lstStyle/>
          <a:p>
            <a:pPr>
              <a:defRPr/>
            </a:pPr>
            <a:r>
              <a:rPr lang="en-US" dirty="0">
                <a:latin typeface="+mn-lt"/>
              </a:rPr>
              <a:t>The unit cell of graphite (containing two atoms) is shown on the left. On the right, the relationship between two planes of graphite is depicted.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1785938" y="2109788"/>
            <a:ext cx="5072062" cy="4533900"/>
          </a:xfrm>
          <a:prstGeom prst="rect">
            <a:avLst/>
          </a:prstGeom>
          <a:noFill/>
          <a:ln w="9525">
            <a:noFill/>
            <a:miter lim="800000"/>
            <a:headEnd/>
            <a:tailEnd/>
          </a:ln>
        </p:spPr>
      </p:pic>
      <p:sp>
        <p:nvSpPr>
          <p:cNvPr id="18435" name="Rectangle 2"/>
          <p:cNvSpPr>
            <a:spLocks noChangeArrowheads="1"/>
          </p:cNvSpPr>
          <p:nvPr/>
        </p:nvSpPr>
        <p:spPr bwMode="auto">
          <a:xfrm>
            <a:off x="1214438" y="0"/>
            <a:ext cx="7929562" cy="1200329"/>
          </a:xfrm>
          <a:prstGeom prst="rect">
            <a:avLst/>
          </a:prstGeom>
          <a:noFill/>
          <a:ln w="9525">
            <a:noFill/>
            <a:miter lim="800000"/>
            <a:headEnd/>
            <a:tailEnd/>
          </a:ln>
        </p:spPr>
        <p:txBody>
          <a:bodyPr>
            <a:spAutoFit/>
          </a:bodyPr>
          <a:lstStyle/>
          <a:p>
            <a:r>
              <a:rPr lang="en-US" dirty="0">
                <a:latin typeface="+mj-lt"/>
                <a:cs typeface="AngsanaUPC" pitchFamily="18" charset="-34"/>
              </a:rPr>
              <a:t>Three layers of graphite are shown. The d-spacing between layers is 3.34 A. The lattice parameter </a:t>
            </a:r>
            <a:r>
              <a:rPr lang="en-US" i="1" dirty="0">
                <a:latin typeface="+mj-lt"/>
                <a:cs typeface="AngsanaUPC" pitchFamily="18" charset="-34"/>
              </a:rPr>
              <a:t>a</a:t>
            </a:r>
            <a:r>
              <a:rPr lang="en-US" dirty="0">
                <a:latin typeface="+mj-lt"/>
                <a:cs typeface="AngsanaUPC" pitchFamily="18" charset="-34"/>
              </a:rPr>
              <a:t> of the unit cell is equal to 2.46 A. The C–C bond length is 1.42 A.</a:t>
            </a:r>
          </a:p>
        </p:txBody>
      </p:sp>
      <p:sp>
        <p:nvSpPr>
          <p:cNvPr id="18436" name="Rectangle 3"/>
          <p:cNvSpPr>
            <a:spLocks noChangeArrowheads="1"/>
          </p:cNvSpPr>
          <p:nvPr/>
        </p:nvSpPr>
        <p:spPr bwMode="auto">
          <a:xfrm>
            <a:off x="3071813" y="1643063"/>
            <a:ext cx="1824037" cy="461962"/>
          </a:xfrm>
          <a:prstGeom prst="rect">
            <a:avLst/>
          </a:prstGeom>
          <a:noFill/>
          <a:ln w="9525">
            <a:noFill/>
            <a:miter lim="800000"/>
            <a:headEnd/>
            <a:tailEnd/>
          </a:ln>
        </p:spPr>
        <p:txBody>
          <a:bodyPr wrap="none">
            <a:spAutoFit/>
          </a:bodyPr>
          <a:lstStyle/>
          <a:p>
            <a:r>
              <a:rPr lang="en-US" i="1"/>
              <a:t>b</a:t>
            </a:r>
            <a:r>
              <a:rPr lang="en-US" i="1" baseline="-25000"/>
              <a:t>c–c</a:t>
            </a:r>
            <a:r>
              <a:rPr lang="en-US" i="1"/>
              <a:t>= 1.42 Å</a:t>
            </a:r>
            <a:endParaRPr lang="en-US"/>
          </a:p>
        </p:txBody>
      </p:sp>
      <p:sp>
        <p:nvSpPr>
          <p:cNvPr id="18437" name="Rectangle 4"/>
          <p:cNvSpPr>
            <a:spLocks noChangeArrowheads="1"/>
          </p:cNvSpPr>
          <p:nvPr/>
        </p:nvSpPr>
        <p:spPr bwMode="auto">
          <a:xfrm>
            <a:off x="31750" y="3929063"/>
            <a:ext cx="1825625" cy="461962"/>
          </a:xfrm>
          <a:prstGeom prst="rect">
            <a:avLst/>
          </a:prstGeom>
          <a:noFill/>
          <a:ln w="9525">
            <a:noFill/>
            <a:miter lim="800000"/>
            <a:headEnd/>
            <a:tailEnd/>
          </a:ln>
        </p:spPr>
        <p:txBody>
          <a:bodyPr wrap="none">
            <a:spAutoFit/>
          </a:bodyPr>
          <a:lstStyle/>
          <a:p>
            <a:r>
              <a:rPr lang="en-US" i="1"/>
              <a:t>c = 6.708 Å</a:t>
            </a:r>
            <a:endParaRPr lang="en-US"/>
          </a:p>
        </p:txBody>
      </p:sp>
      <p:sp>
        <p:nvSpPr>
          <p:cNvPr id="18438" name="Rectangle 5"/>
          <p:cNvSpPr>
            <a:spLocks noChangeArrowheads="1"/>
          </p:cNvSpPr>
          <p:nvPr/>
        </p:nvSpPr>
        <p:spPr bwMode="auto">
          <a:xfrm>
            <a:off x="2500313" y="6396038"/>
            <a:ext cx="1636712" cy="461962"/>
          </a:xfrm>
          <a:prstGeom prst="rect">
            <a:avLst/>
          </a:prstGeom>
          <a:noFill/>
          <a:ln w="9525">
            <a:noFill/>
            <a:miter lim="800000"/>
            <a:headEnd/>
            <a:tailEnd/>
          </a:ln>
        </p:spPr>
        <p:txBody>
          <a:bodyPr wrap="none">
            <a:spAutoFit/>
          </a:bodyPr>
          <a:lstStyle/>
          <a:p>
            <a:r>
              <a:rPr lang="en-US" i="1"/>
              <a:t>a = 2.46 Å</a:t>
            </a:r>
            <a:endParaRPr lang="en-US"/>
          </a:p>
        </p:txBody>
      </p:sp>
      <p:sp>
        <p:nvSpPr>
          <p:cNvPr id="18439" name="Rectangle 6"/>
          <p:cNvSpPr>
            <a:spLocks noChangeArrowheads="1"/>
          </p:cNvSpPr>
          <p:nvPr/>
        </p:nvSpPr>
        <p:spPr bwMode="auto">
          <a:xfrm>
            <a:off x="6858000" y="3357563"/>
            <a:ext cx="1660525" cy="461962"/>
          </a:xfrm>
          <a:prstGeom prst="rect">
            <a:avLst/>
          </a:prstGeom>
          <a:noFill/>
          <a:ln w="9525">
            <a:noFill/>
            <a:miter lim="800000"/>
            <a:headEnd/>
            <a:tailEnd/>
          </a:ln>
        </p:spPr>
        <p:txBody>
          <a:bodyPr wrap="none">
            <a:spAutoFit/>
          </a:bodyPr>
          <a:lstStyle/>
          <a:p>
            <a:r>
              <a:rPr lang="en-US" i="1"/>
              <a:t>d = 3.34 Å</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919163" y="2862263"/>
            <a:ext cx="7305675" cy="3638550"/>
          </a:xfrm>
          <a:prstGeom prst="rect">
            <a:avLst/>
          </a:prstGeom>
          <a:noFill/>
          <a:ln w="9525">
            <a:noFill/>
            <a:miter lim="800000"/>
            <a:headEnd/>
            <a:tailEnd/>
          </a:ln>
        </p:spPr>
      </p:pic>
      <p:pic>
        <p:nvPicPr>
          <p:cNvPr id="19459" name="Picture 3"/>
          <p:cNvPicPr>
            <a:picLocks noChangeAspect="1" noChangeArrowheads="1"/>
          </p:cNvPicPr>
          <p:nvPr/>
        </p:nvPicPr>
        <p:blipFill>
          <a:blip r:embed="rId3"/>
          <a:srcRect/>
          <a:stretch>
            <a:fillRect/>
          </a:stretch>
        </p:blipFill>
        <p:spPr bwMode="auto">
          <a:xfrm>
            <a:off x="285750" y="0"/>
            <a:ext cx="826770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 Box 2"/>
          <p:cNvSpPr txBox="1">
            <a:spLocks noChangeArrowheads="1"/>
          </p:cNvSpPr>
          <p:nvPr/>
        </p:nvSpPr>
        <p:spPr bwMode="auto">
          <a:xfrm>
            <a:off x="0" y="0"/>
            <a:ext cx="9448800" cy="457200"/>
          </a:xfrm>
          <a:prstGeom prst="rect">
            <a:avLst/>
          </a:prstGeom>
          <a:noFill/>
          <a:ln w="9525">
            <a:noFill/>
            <a:miter lim="800000"/>
            <a:headEnd/>
            <a:tailEnd/>
          </a:ln>
        </p:spPr>
        <p:txBody>
          <a:bodyPr>
            <a:spAutoFit/>
          </a:bodyPr>
          <a:lstStyle/>
          <a:p>
            <a:pPr algn="ctr"/>
            <a:r>
              <a:rPr lang="it-IT" dirty="0">
                <a:solidFill>
                  <a:srgbClr val="CC0066"/>
                </a:solidFill>
                <a:latin typeface="+mj-lt"/>
              </a:rPr>
              <a:t>ELECTRONIC STRUCTURE of GRAPHITE</a:t>
            </a:r>
          </a:p>
        </p:txBody>
      </p:sp>
      <p:sp>
        <p:nvSpPr>
          <p:cNvPr id="1030" name="Text Box 3"/>
          <p:cNvSpPr txBox="1">
            <a:spLocks noChangeArrowheads="1"/>
          </p:cNvSpPr>
          <p:nvPr/>
        </p:nvSpPr>
        <p:spPr bwMode="auto">
          <a:xfrm>
            <a:off x="3717925" y="2332038"/>
            <a:ext cx="184150" cy="457200"/>
          </a:xfrm>
          <a:prstGeom prst="rect">
            <a:avLst/>
          </a:prstGeom>
          <a:noFill/>
          <a:ln w="9525">
            <a:noFill/>
            <a:miter lim="800000"/>
            <a:headEnd/>
            <a:tailEnd/>
          </a:ln>
        </p:spPr>
        <p:txBody>
          <a:bodyPr wrap="none">
            <a:spAutoFit/>
          </a:bodyPr>
          <a:lstStyle/>
          <a:p>
            <a:endParaRPr lang="en-US"/>
          </a:p>
        </p:txBody>
      </p:sp>
      <p:sp>
        <p:nvSpPr>
          <p:cNvPr id="1031" name="Text Box 4"/>
          <p:cNvSpPr txBox="1">
            <a:spLocks noChangeArrowheads="1"/>
          </p:cNvSpPr>
          <p:nvPr/>
        </p:nvSpPr>
        <p:spPr bwMode="auto">
          <a:xfrm>
            <a:off x="3336925" y="1646238"/>
            <a:ext cx="184150" cy="457200"/>
          </a:xfrm>
          <a:prstGeom prst="rect">
            <a:avLst/>
          </a:prstGeom>
          <a:noFill/>
          <a:ln w="9525">
            <a:noFill/>
            <a:miter lim="800000"/>
            <a:headEnd/>
            <a:tailEnd/>
          </a:ln>
        </p:spPr>
        <p:txBody>
          <a:bodyPr wrap="none">
            <a:spAutoFit/>
          </a:bodyPr>
          <a:lstStyle/>
          <a:p>
            <a:endParaRPr lang="en-US"/>
          </a:p>
        </p:txBody>
      </p:sp>
      <p:sp>
        <p:nvSpPr>
          <p:cNvPr id="1032" name="Text Box 5"/>
          <p:cNvSpPr txBox="1">
            <a:spLocks noChangeArrowheads="1"/>
          </p:cNvSpPr>
          <p:nvPr/>
        </p:nvSpPr>
        <p:spPr bwMode="auto">
          <a:xfrm>
            <a:off x="3419475" y="1125538"/>
            <a:ext cx="5562600" cy="1107996"/>
          </a:xfrm>
          <a:prstGeom prst="rect">
            <a:avLst/>
          </a:prstGeom>
          <a:noFill/>
          <a:ln w="9525">
            <a:noFill/>
            <a:miter lim="800000"/>
            <a:headEnd/>
            <a:tailEnd/>
          </a:ln>
        </p:spPr>
        <p:txBody>
          <a:bodyPr>
            <a:spAutoFit/>
          </a:bodyPr>
          <a:lstStyle/>
          <a:p>
            <a:pPr algn="just"/>
            <a:r>
              <a:rPr lang="it-IT" sz="2200" dirty="0">
                <a:solidFill>
                  <a:srgbClr val="FF0000"/>
                </a:solidFill>
                <a:latin typeface="+mj-lt"/>
              </a:rPr>
              <a:t>In 3D graphite the inter-planar interactions are weak with respect to the in-plane C-C interactions</a:t>
            </a:r>
          </a:p>
        </p:txBody>
      </p:sp>
      <p:sp>
        <p:nvSpPr>
          <p:cNvPr id="1033" name="Text Box 6"/>
          <p:cNvSpPr txBox="1">
            <a:spLocks noChangeArrowheads="1"/>
          </p:cNvSpPr>
          <p:nvPr/>
        </p:nvSpPr>
        <p:spPr bwMode="auto">
          <a:xfrm>
            <a:off x="3419475" y="2924175"/>
            <a:ext cx="5562600" cy="1107996"/>
          </a:xfrm>
          <a:prstGeom prst="rect">
            <a:avLst/>
          </a:prstGeom>
          <a:noFill/>
          <a:ln w="9525">
            <a:noFill/>
            <a:miter lim="800000"/>
            <a:headEnd/>
            <a:tailEnd/>
          </a:ln>
        </p:spPr>
        <p:txBody>
          <a:bodyPr>
            <a:spAutoFit/>
          </a:bodyPr>
          <a:lstStyle/>
          <a:p>
            <a:pPr algn="just"/>
            <a:r>
              <a:rPr lang="it-IT" sz="2200" dirty="0">
                <a:solidFill>
                  <a:srgbClr val="00B050"/>
                </a:solidFill>
                <a:latin typeface="+mj-lt"/>
              </a:rPr>
              <a:t>The electronic structure of 2D  graphite is  similar (in first approximation) to that of   3D graphite</a:t>
            </a:r>
          </a:p>
        </p:txBody>
      </p:sp>
      <p:sp>
        <p:nvSpPr>
          <p:cNvPr id="1034" name="Text Box 7"/>
          <p:cNvSpPr txBox="1">
            <a:spLocks noChangeArrowheads="1"/>
          </p:cNvSpPr>
          <p:nvPr/>
        </p:nvSpPr>
        <p:spPr bwMode="auto">
          <a:xfrm>
            <a:off x="3167063" y="4365625"/>
            <a:ext cx="5976937" cy="1446550"/>
          </a:xfrm>
          <a:prstGeom prst="rect">
            <a:avLst/>
          </a:prstGeom>
          <a:noFill/>
          <a:ln w="9525">
            <a:noFill/>
            <a:miter lim="800000"/>
            <a:headEnd/>
            <a:tailEnd/>
          </a:ln>
        </p:spPr>
        <p:txBody>
          <a:bodyPr>
            <a:spAutoFit/>
          </a:bodyPr>
          <a:lstStyle/>
          <a:p>
            <a:r>
              <a:rPr lang="it-IT" sz="2200" dirty="0">
                <a:solidFill>
                  <a:srgbClr val="0070C0"/>
                </a:solidFill>
                <a:latin typeface="Book Antiqua" pitchFamily="18" charset="0"/>
              </a:rPr>
              <a:t>The </a:t>
            </a:r>
            <a:r>
              <a:rPr lang="it-IT" sz="2200" dirty="0">
                <a:solidFill>
                  <a:srgbClr val="0070C0"/>
                </a:solidFill>
                <a:latin typeface="Book Antiqua" pitchFamily="18" charset="0"/>
                <a:sym typeface="Symbol" pitchFamily="18" charset="2"/>
              </a:rPr>
              <a:t> e </a:t>
            </a:r>
            <a:r>
              <a:rPr lang="it-IT" sz="2200" baseline="30000" dirty="0">
                <a:solidFill>
                  <a:srgbClr val="0070C0"/>
                </a:solidFill>
                <a:latin typeface="Book Antiqua" pitchFamily="18" charset="0"/>
                <a:sym typeface="Symbol" pitchFamily="18" charset="2"/>
              </a:rPr>
              <a:t>*</a:t>
            </a:r>
            <a:r>
              <a:rPr lang="it-IT" sz="2200" dirty="0">
                <a:solidFill>
                  <a:srgbClr val="0070C0"/>
                </a:solidFill>
                <a:latin typeface="Book Antiqua" pitchFamily="18" charset="0"/>
                <a:sym typeface="Symbol" pitchFamily="18" charset="2"/>
              </a:rPr>
              <a:t>  bands of graphene “touch”  in  6 points  (at the corners of  hexagonal Brillouin zone )  and equal the Fermi energy for  one</a:t>
            </a:r>
          </a:p>
          <a:p>
            <a:r>
              <a:rPr lang="it-IT" sz="2200" dirty="0">
                <a:solidFill>
                  <a:srgbClr val="0070C0"/>
                </a:solidFill>
                <a:latin typeface="Book Antiqua" pitchFamily="18" charset="0"/>
                <a:sym typeface="Symbol" pitchFamily="18" charset="2"/>
              </a:rPr>
              <a:t>special  wavevector   </a:t>
            </a:r>
          </a:p>
        </p:txBody>
      </p:sp>
      <p:graphicFrame>
        <p:nvGraphicFramePr>
          <p:cNvPr id="1026" name="Object 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032" name="Equation" r:id="rId3" imgW="114120" imgH="215640" progId="Equation.3">
                  <p:embed/>
                </p:oleObj>
              </mc:Choice>
              <mc:Fallback>
                <p:oleObj name="Equation" r:id="rId3" imgW="114120" imgH="2156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9"/>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033" name="Equation" r:id="rId5" imgW="114120" imgH="215640" progId="Equation.3">
                  <p:embed/>
                </p:oleObj>
              </mc:Choice>
              <mc:Fallback>
                <p:oleObj name="Equation" r:id="rId5" imgW="114120" imgH="21564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10"/>
          <p:cNvGraphicFramePr>
            <a:graphicFrameLocks noChangeAspect="1"/>
          </p:cNvGraphicFramePr>
          <p:nvPr/>
        </p:nvGraphicFramePr>
        <p:xfrm>
          <a:off x="4083050" y="4535488"/>
          <a:ext cx="214313" cy="404812"/>
        </p:xfrm>
        <a:graphic>
          <a:graphicData uri="http://schemas.openxmlformats.org/presentationml/2006/ole">
            <mc:AlternateContent xmlns:mc="http://schemas.openxmlformats.org/markup-compatibility/2006">
              <mc:Choice xmlns:v="urn:schemas-microsoft-com:vml" Requires="v">
                <p:oleObj spid="_x0000_s1034" name="Equation" r:id="rId6" imgW="114120" imgH="215640" progId="Equation.3">
                  <p:embed/>
                </p:oleObj>
              </mc:Choice>
              <mc:Fallback>
                <p:oleObj name="Equation" r:id="rId6" imgW="114120" imgH="21564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3050" y="4535488"/>
                        <a:ext cx="2143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5" name="AutoShape 11"/>
          <p:cNvSpPr>
            <a:spLocks noChangeArrowheads="1"/>
          </p:cNvSpPr>
          <p:nvPr/>
        </p:nvSpPr>
        <p:spPr bwMode="auto">
          <a:xfrm>
            <a:off x="4284663" y="6021388"/>
            <a:ext cx="685800" cy="381000"/>
          </a:xfrm>
          <a:prstGeom prst="rightArrow">
            <a:avLst>
              <a:gd name="adj1" fmla="val 50000"/>
              <a:gd name="adj2" fmla="val 45000"/>
            </a:avLst>
          </a:prstGeom>
          <a:solidFill>
            <a:srgbClr val="D60093"/>
          </a:solidFill>
          <a:ln w="9525">
            <a:solidFill>
              <a:schemeClr val="tx1"/>
            </a:solidFill>
            <a:miter lim="800000"/>
            <a:headEnd/>
            <a:tailEnd/>
          </a:ln>
        </p:spPr>
        <p:txBody>
          <a:bodyPr wrap="none" anchor="ctr"/>
          <a:lstStyle/>
          <a:p>
            <a:endParaRPr lang="en-US"/>
          </a:p>
        </p:txBody>
      </p:sp>
      <p:sp>
        <p:nvSpPr>
          <p:cNvPr id="1036" name="Text Box 12"/>
          <p:cNvSpPr txBox="1">
            <a:spLocks noChangeArrowheads="1"/>
          </p:cNvSpPr>
          <p:nvPr/>
        </p:nvSpPr>
        <p:spPr bwMode="auto">
          <a:xfrm>
            <a:off x="5148263" y="6021388"/>
            <a:ext cx="1614487" cy="457200"/>
          </a:xfrm>
          <a:prstGeom prst="rect">
            <a:avLst/>
          </a:prstGeom>
          <a:noFill/>
          <a:ln w="9525">
            <a:noFill/>
            <a:miter lim="800000"/>
            <a:headEnd/>
            <a:tailEnd/>
          </a:ln>
        </p:spPr>
        <p:txBody>
          <a:bodyPr wrap="none">
            <a:spAutoFit/>
          </a:bodyPr>
          <a:lstStyle/>
          <a:p>
            <a:r>
              <a:rPr lang="it-IT" b="1" dirty="0">
                <a:latin typeface="Book Antiqua" pitchFamily="18" charset="0"/>
              </a:rPr>
              <a:t>K- POINT</a:t>
            </a:r>
          </a:p>
        </p:txBody>
      </p:sp>
      <p:pic>
        <p:nvPicPr>
          <p:cNvPr id="1038" name="Picture 14" descr="grafite"/>
          <p:cNvPicPr>
            <a:picLocks noChangeAspect="1" noChangeArrowheads="1"/>
          </p:cNvPicPr>
          <p:nvPr/>
        </p:nvPicPr>
        <p:blipFill>
          <a:blip r:embed="rId7"/>
          <a:srcRect/>
          <a:stretch>
            <a:fillRect/>
          </a:stretch>
        </p:blipFill>
        <p:spPr bwMode="auto">
          <a:xfrm>
            <a:off x="323850" y="765175"/>
            <a:ext cx="3048000" cy="2644775"/>
          </a:xfrm>
          <a:prstGeom prst="rect">
            <a:avLst/>
          </a:prstGeom>
          <a:noFill/>
          <a:ln w="9525">
            <a:noFill/>
            <a:miter lim="800000"/>
            <a:headEnd/>
            <a:tailEnd/>
          </a:ln>
        </p:spPr>
      </p:pic>
      <p:pic>
        <p:nvPicPr>
          <p:cNvPr id="1039" name="Picture 15" descr="bande_graf"/>
          <p:cNvPicPr>
            <a:picLocks noChangeAspect="1" noChangeArrowheads="1"/>
          </p:cNvPicPr>
          <p:nvPr/>
        </p:nvPicPr>
        <p:blipFill>
          <a:blip r:embed="rId8"/>
          <a:srcRect/>
          <a:stretch>
            <a:fillRect/>
          </a:stretch>
        </p:blipFill>
        <p:spPr bwMode="auto">
          <a:xfrm>
            <a:off x="250825" y="3933825"/>
            <a:ext cx="2895600" cy="2492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
          <p:cNvSpPr txBox="1">
            <a:spLocks noChangeArrowheads="1"/>
          </p:cNvSpPr>
          <p:nvPr/>
        </p:nvSpPr>
        <p:spPr bwMode="auto">
          <a:xfrm>
            <a:off x="0" y="0"/>
            <a:ext cx="9144000" cy="1938338"/>
          </a:xfrm>
          <a:prstGeom prst="rect">
            <a:avLst/>
          </a:prstGeom>
          <a:noFill/>
          <a:ln w="9525">
            <a:noFill/>
            <a:miter lim="800000"/>
            <a:headEnd/>
            <a:tailEnd/>
          </a:ln>
        </p:spPr>
        <p:txBody>
          <a:bodyPr>
            <a:spAutoFit/>
          </a:bodyPr>
          <a:lstStyle/>
          <a:p>
            <a:pPr>
              <a:defRPr/>
            </a:pPr>
            <a:r>
              <a:rPr lang="en-US" dirty="0" err="1">
                <a:latin typeface="+mj-lt"/>
              </a:rPr>
              <a:t>Nc</a:t>
            </a:r>
            <a:r>
              <a:rPr lang="en-US" dirty="0">
                <a:latin typeface="+mj-lt"/>
              </a:rPr>
              <a:t> =Odd ( example 3, 11, 15, 19 and 23, sp hybridization, linear or ring structure-&gt; abundance-&gt; tetrahedral bond angles )</a:t>
            </a:r>
          </a:p>
          <a:p>
            <a:pPr>
              <a:defRPr/>
            </a:pPr>
            <a:r>
              <a:rPr lang="en-US" dirty="0" err="1">
                <a:latin typeface="+mj-lt"/>
              </a:rPr>
              <a:t>Nc</a:t>
            </a:r>
            <a:r>
              <a:rPr lang="en-US" dirty="0">
                <a:latin typeface="+mj-lt"/>
              </a:rPr>
              <a:t> =  even= cage structures</a:t>
            </a:r>
          </a:p>
          <a:p>
            <a:pPr>
              <a:defRPr/>
            </a:pPr>
            <a:r>
              <a:rPr lang="en-US" dirty="0" err="1">
                <a:latin typeface="+mj-lt"/>
              </a:rPr>
              <a:t>Nc</a:t>
            </a:r>
            <a:r>
              <a:rPr lang="en-US" dirty="0">
                <a:latin typeface="+mj-lt"/>
              </a:rPr>
              <a:t> = 30 -40 - &gt; no stable structure</a:t>
            </a:r>
          </a:p>
          <a:p>
            <a:pPr>
              <a:defRPr/>
            </a:pPr>
            <a:r>
              <a:rPr lang="en-US" dirty="0" err="1">
                <a:latin typeface="+mj-lt"/>
              </a:rPr>
              <a:t>Nc</a:t>
            </a:r>
            <a:r>
              <a:rPr lang="en-US" dirty="0">
                <a:latin typeface="+mj-lt"/>
              </a:rPr>
              <a:t> &gt;40 -&gt; fullerene, C60, C70, C80, C90 etc.</a:t>
            </a:r>
          </a:p>
        </p:txBody>
      </p:sp>
      <p:sp>
        <p:nvSpPr>
          <p:cNvPr id="4" name="TextBox 3"/>
          <p:cNvSpPr txBox="1"/>
          <p:nvPr/>
        </p:nvSpPr>
        <p:spPr>
          <a:xfrm>
            <a:off x="0" y="2000250"/>
            <a:ext cx="9144000" cy="1938338"/>
          </a:xfrm>
          <a:prstGeom prst="rect">
            <a:avLst/>
          </a:prstGeom>
          <a:noFill/>
        </p:spPr>
        <p:txBody>
          <a:bodyPr>
            <a:spAutoFit/>
          </a:bodyPr>
          <a:lstStyle/>
          <a:p>
            <a:pPr>
              <a:defRPr/>
            </a:pPr>
            <a:r>
              <a:rPr lang="en-US" sz="2000" dirty="0" err="1">
                <a:solidFill>
                  <a:srgbClr val="C00000"/>
                </a:solidFill>
                <a:latin typeface="+mn-lt"/>
              </a:rPr>
              <a:t>Nc</a:t>
            </a:r>
            <a:r>
              <a:rPr lang="en-US" sz="2000" dirty="0">
                <a:solidFill>
                  <a:srgbClr val="C00000"/>
                </a:solidFill>
                <a:latin typeface="+mn-lt"/>
              </a:rPr>
              <a:t> = 60-&gt; 90 edges, 32 faces (12 are pentagons and 20 </a:t>
            </a:r>
            <a:r>
              <a:rPr lang="en-US" sz="2000" dirty="0" err="1">
                <a:solidFill>
                  <a:srgbClr val="C00000"/>
                </a:solidFill>
                <a:latin typeface="+mn-lt"/>
              </a:rPr>
              <a:t>hexagones</a:t>
            </a:r>
            <a:r>
              <a:rPr lang="en-US" sz="2000" dirty="0">
                <a:solidFill>
                  <a:srgbClr val="C00000"/>
                </a:solidFill>
                <a:latin typeface="+mn-lt"/>
              </a:rPr>
              <a:t>) and 60 vertices</a:t>
            </a:r>
          </a:p>
          <a:p>
            <a:pPr>
              <a:defRPr/>
            </a:pPr>
            <a:r>
              <a:rPr lang="en-US" sz="2000" dirty="0">
                <a:solidFill>
                  <a:srgbClr val="C00000"/>
                </a:solidFill>
                <a:latin typeface="+mn-lt"/>
              </a:rPr>
              <a:t>Euler’s theorem to </a:t>
            </a:r>
            <a:r>
              <a:rPr lang="en-US" sz="2000" dirty="0" err="1">
                <a:solidFill>
                  <a:srgbClr val="C00000"/>
                </a:solidFill>
                <a:latin typeface="+mn-lt"/>
              </a:rPr>
              <a:t>polyhedra</a:t>
            </a:r>
            <a:r>
              <a:rPr lang="en-US" sz="2000" dirty="0">
                <a:solidFill>
                  <a:srgbClr val="C00000"/>
                </a:solidFill>
                <a:latin typeface="+mn-lt"/>
              </a:rPr>
              <a:t>, </a:t>
            </a:r>
            <a:r>
              <a:rPr lang="en-US" sz="2000" dirty="0" err="1">
                <a:solidFill>
                  <a:srgbClr val="C00000"/>
                </a:solidFill>
                <a:latin typeface="+mn-lt"/>
              </a:rPr>
              <a:t>f+v</a:t>
            </a:r>
            <a:r>
              <a:rPr lang="en-US" sz="2000" dirty="0">
                <a:solidFill>
                  <a:srgbClr val="C00000"/>
                </a:solidFill>
                <a:latin typeface="+mn-lt"/>
              </a:rPr>
              <a:t>=e+2, f = face, v = vertices, e = edges</a:t>
            </a:r>
          </a:p>
          <a:p>
            <a:pPr>
              <a:defRPr/>
            </a:pPr>
            <a:endParaRPr lang="en-US" sz="2000" dirty="0">
              <a:solidFill>
                <a:srgbClr val="C00000"/>
              </a:solidFill>
              <a:latin typeface="+mn-lt"/>
            </a:endParaRPr>
          </a:p>
          <a:p>
            <a:pPr>
              <a:defRPr/>
            </a:pPr>
            <a:r>
              <a:rPr lang="en-US" sz="2000" dirty="0">
                <a:solidFill>
                  <a:srgbClr val="C00000"/>
                </a:solidFill>
                <a:latin typeface="+mn-lt"/>
              </a:rPr>
              <a:t>Diameter = 7.10A, Pentagon has no double bond (bond length = 1.46A. Hexagon has alternate double bonds with bond length 1.40A. (Graphite has only hexagon with bond length 1.42A) </a:t>
            </a:r>
          </a:p>
        </p:txBody>
      </p:sp>
      <p:pic>
        <p:nvPicPr>
          <p:cNvPr id="20484" name="Picture 2"/>
          <p:cNvPicPr>
            <a:picLocks noChangeAspect="1" noChangeArrowheads="1"/>
          </p:cNvPicPr>
          <p:nvPr/>
        </p:nvPicPr>
        <p:blipFill>
          <a:blip r:embed="rId2"/>
          <a:srcRect/>
          <a:stretch>
            <a:fillRect/>
          </a:stretch>
        </p:blipFill>
        <p:spPr bwMode="auto">
          <a:xfrm>
            <a:off x="71438" y="4286250"/>
            <a:ext cx="4929187" cy="2300288"/>
          </a:xfrm>
          <a:prstGeom prst="rect">
            <a:avLst/>
          </a:prstGeom>
          <a:noFill/>
          <a:ln w="9525">
            <a:noFill/>
            <a:miter lim="800000"/>
            <a:headEnd/>
            <a:tailEnd/>
          </a:ln>
        </p:spPr>
      </p:pic>
      <p:pic>
        <p:nvPicPr>
          <p:cNvPr id="20486" name="Picture 9"/>
          <p:cNvPicPr>
            <a:picLocks noChangeAspect="1" noChangeArrowheads="1"/>
          </p:cNvPicPr>
          <p:nvPr/>
        </p:nvPicPr>
        <p:blipFill>
          <a:blip r:embed="rId3" cstate="print"/>
          <a:srcRect/>
          <a:stretch>
            <a:fillRect/>
          </a:stretch>
        </p:blipFill>
        <p:spPr bwMode="auto">
          <a:xfrm>
            <a:off x="5715000" y="3929063"/>
            <a:ext cx="2857500" cy="214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1571625" y="1785938"/>
            <a:ext cx="6096000" cy="4572000"/>
          </a:xfrm>
          <a:prstGeom prst="rect">
            <a:avLst/>
          </a:prstGeom>
          <a:noFill/>
          <a:ln w="9525">
            <a:noFill/>
            <a:miter lim="800000"/>
            <a:headEnd/>
            <a:tailEnd/>
          </a:ln>
        </p:spPr>
      </p:pic>
      <p:sp>
        <p:nvSpPr>
          <p:cNvPr id="21507" name="Rectangle 2"/>
          <p:cNvSpPr>
            <a:spLocks noChangeArrowheads="1"/>
          </p:cNvSpPr>
          <p:nvPr/>
        </p:nvSpPr>
        <p:spPr bwMode="auto">
          <a:xfrm>
            <a:off x="214313" y="0"/>
            <a:ext cx="8929687" cy="1570038"/>
          </a:xfrm>
          <a:prstGeom prst="rect">
            <a:avLst/>
          </a:prstGeom>
          <a:noFill/>
          <a:ln w="9525">
            <a:noFill/>
            <a:miter lim="800000"/>
            <a:headEnd/>
            <a:tailEnd/>
          </a:ln>
        </p:spPr>
        <p:txBody>
          <a:bodyPr>
            <a:spAutoFit/>
          </a:bodyPr>
          <a:lstStyle/>
          <a:p>
            <a:pPr>
              <a:defRPr/>
            </a:pPr>
            <a:r>
              <a:rPr lang="en-US" b="1" dirty="0">
                <a:latin typeface="+mj-lt"/>
              </a:rPr>
              <a:t>A </a:t>
            </a:r>
            <a:r>
              <a:rPr lang="en-US" b="1" dirty="0" err="1">
                <a:latin typeface="+mj-lt"/>
              </a:rPr>
              <a:t>fulleride</a:t>
            </a:r>
            <a:r>
              <a:rPr lang="en-US" b="1" dirty="0">
                <a:latin typeface="+mj-lt"/>
              </a:rPr>
              <a:t> crystal is displayed. The crystal shown is an </a:t>
            </a:r>
            <a:r>
              <a:rPr lang="en-US" b="1" dirty="0" err="1">
                <a:latin typeface="+mj-lt"/>
              </a:rPr>
              <a:t>fcc</a:t>
            </a:r>
            <a:r>
              <a:rPr lang="en-US" b="1" dirty="0">
                <a:latin typeface="+mj-lt"/>
              </a:rPr>
              <a:t> type within which van </a:t>
            </a:r>
            <a:r>
              <a:rPr lang="en-US" b="1" dirty="0" err="1">
                <a:latin typeface="+mj-lt"/>
              </a:rPr>
              <a:t>der</a:t>
            </a:r>
            <a:r>
              <a:rPr lang="en-US" b="1" dirty="0">
                <a:latin typeface="+mj-lt"/>
              </a:rPr>
              <a:t> Waals gaps separate the constituent fullerenes. Intercalation of metals like lithium between and among fullerenes occurs to form stable complexes.</a:t>
            </a:r>
            <a:endParaRPr lang="en-US" dirty="0">
              <a:latin typeface="+mj-l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uttura predefinita">
  <a:themeElements>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D16ED3FE24DD49BB3D15BD75765A63" ma:contentTypeVersion="2" ma:contentTypeDescription="Create a new document." ma:contentTypeScope="" ma:versionID="1d3d84b6417c7af033ee4741de402d5b">
  <xsd:schema xmlns:xsd="http://www.w3.org/2001/XMLSchema" xmlns:xs="http://www.w3.org/2001/XMLSchema" xmlns:p="http://schemas.microsoft.com/office/2006/metadata/properties" xmlns:ns2="a5f5a91d-cbaf-484d-91c1-f096f553e648" targetNamespace="http://schemas.microsoft.com/office/2006/metadata/properties" ma:root="true" ma:fieldsID="794b4566303cdd8accea6490dcd76abc" ns2:_="">
    <xsd:import namespace="a5f5a91d-cbaf-484d-91c1-f096f553e64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f5a91d-cbaf-484d-91c1-f096f553e6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FC035B-6B45-49BC-A1C3-662E3DCA171B}"/>
</file>

<file path=customXml/itemProps2.xml><?xml version="1.0" encoding="utf-8"?>
<ds:datastoreItem xmlns:ds="http://schemas.openxmlformats.org/officeDocument/2006/customXml" ds:itemID="{7393B919-C64C-4675-8CC5-99BFE0260A7A}"/>
</file>

<file path=customXml/itemProps3.xml><?xml version="1.0" encoding="utf-8"?>
<ds:datastoreItem xmlns:ds="http://schemas.openxmlformats.org/officeDocument/2006/customXml" ds:itemID="{C252F8CF-754A-4313-8863-5B73010B7A06}"/>
</file>

<file path=docProps/app.xml><?xml version="1.0" encoding="utf-8"?>
<Properties xmlns="http://schemas.openxmlformats.org/officeDocument/2006/extended-properties" xmlns:vt="http://schemas.openxmlformats.org/officeDocument/2006/docPropsVTypes">
  <TotalTime>15487</TotalTime>
  <Words>2814</Words>
  <Application>Microsoft Office PowerPoint</Application>
  <PresentationFormat>On-screen Show (4:3)</PresentationFormat>
  <Paragraphs>231</Paragraphs>
  <Slides>34</Slides>
  <Notes>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6" baseType="lpstr">
      <vt:lpstr>AngsanaUPC</vt:lpstr>
      <vt:lpstr>Book Antiqua</vt:lpstr>
      <vt:lpstr>Calibri</vt:lpstr>
      <vt:lpstr>Comic Sans MS</vt:lpstr>
      <vt:lpstr>Monotype Sorts</vt:lpstr>
      <vt:lpstr>Symbol</vt:lpstr>
      <vt:lpstr>Times New Roman</vt:lpstr>
      <vt:lpstr>Times New Roman (Body)</vt:lpstr>
      <vt:lpstr>Wingdings</vt:lpstr>
      <vt:lpstr>Wingdings 2</vt:lpstr>
      <vt:lpstr>Struttura predefinita</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PROPERTIES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 Tor Vergata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M.Letizia Terranova</dc:creator>
  <cp:lastModifiedBy>HP</cp:lastModifiedBy>
  <cp:revision>411</cp:revision>
  <dcterms:created xsi:type="dcterms:W3CDTF">2004-06-08T07:44:54Z</dcterms:created>
  <dcterms:modified xsi:type="dcterms:W3CDTF">2021-11-08T06:39:40Z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0x0101009FD16ED3FE24DD49BB3D15BD75765A63</vt:lpwstr>
  </property>
</Properties>
</file>